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notesSlides/notesSlide4.xml" ContentType="application/vnd.openxmlformats-officedocument.presentationml.notesSlide+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charts/chart6.xml" ContentType="application/vnd.openxmlformats-officedocument.drawingml.chart+xml"/>
  <Override PartName="/ppt/notesSlides/notesSlide8.xml" ContentType="application/vnd.openxmlformats-officedocument.presentationml.notesSlide+xml"/>
  <Override PartName="/ppt/charts/chart7.xml" ContentType="application/vnd.openxmlformats-officedocument.drawingml.chart+xml"/>
  <Override PartName="/ppt/notesSlides/notesSlide9.xml" ContentType="application/vnd.openxmlformats-officedocument.presentationml.notesSlide+xml"/>
  <Override PartName="/ppt/charts/chart8.xml" ContentType="application/vnd.openxmlformats-officedocument.drawingml.chart+xml"/>
  <Override PartName="/ppt/notesSlides/notesSlide10.xml" ContentType="application/vnd.openxmlformats-officedocument.presentationml.notesSlide+xml"/>
  <Override PartName="/ppt/charts/chart9.xml" ContentType="application/vnd.openxmlformats-officedocument.drawingml.chart+xml"/>
  <Override PartName="/ppt/notesSlides/notesSlide11.xml" ContentType="application/vnd.openxmlformats-officedocument.presentationml.notesSlide+xml"/>
  <Override PartName="/ppt/charts/chart10.xml" ContentType="application/vnd.openxmlformats-officedocument.drawingml.chart+xml"/>
  <Override PartName="/ppt/notesSlides/notesSlide12.xml" ContentType="application/vnd.openxmlformats-officedocument.presentationml.notesSlide+xml"/>
  <Override PartName="/ppt/charts/chart11.xml" ContentType="application/vnd.openxmlformats-officedocument.drawingml.chart+xml"/>
  <Override PartName="/ppt/notesSlides/notesSlide13.xml" ContentType="application/vnd.openxmlformats-officedocument.presentationml.notesSlide+xml"/>
  <Override PartName="/ppt/charts/chart12.xml" ContentType="application/vnd.openxmlformats-officedocument.drawingml.chart+xml"/>
  <Override PartName="/ppt/notesSlides/notesSlide14.xml" ContentType="application/vnd.openxmlformats-officedocument.presentationml.notesSlide+xml"/>
  <Override PartName="/ppt/charts/chart13.xml" ContentType="application/vnd.openxmlformats-officedocument.drawingml.chart+xml"/>
  <Override PartName="/ppt/notesSlides/notesSlide15.xml" ContentType="application/vnd.openxmlformats-officedocument.presentationml.notesSlide+xml"/>
  <Override PartName="/ppt/charts/chart14.xml" ContentType="application/vnd.openxmlformats-officedocument.drawingml.chart+xml"/>
  <Override PartName="/ppt/notesSlides/notesSlide16.xml" ContentType="application/vnd.openxmlformats-officedocument.presentationml.notesSlide+xml"/>
  <Override PartName="/ppt/charts/chart15.xml" ContentType="application/vnd.openxmlformats-officedocument.drawingml.chart+xml"/>
  <Override PartName="/ppt/notesSlides/notesSlide17.xml" ContentType="application/vnd.openxmlformats-officedocument.presentationml.notesSlide+xml"/>
  <Override PartName="/ppt/charts/chart16.xml" ContentType="application/vnd.openxmlformats-officedocument.drawingml.chart+xml"/>
  <Override PartName="/ppt/notesSlides/notesSlide18.xml" ContentType="application/vnd.openxmlformats-officedocument.presentationml.notesSlide+xml"/>
  <Override PartName="/ppt/charts/chart17.xml" ContentType="application/vnd.openxmlformats-officedocument.drawingml.chart+xml"/>
  <Override PartName="/ppt/notesSlides/notesSlide19.xml" ContentType="application/vnd.openxmlformats-officedocument.presentationml.notesSlide+xml"/>
  <Override PartName="/ppt/charts/chart18.xml" ContentType="application/vnd.openxmlformats-officedocument.drawingml.chart+xml"/>
  <Override PartName="/ppt/notesSlides/notesSlide20.xml" ContentType="application/vnd.openxmlformats-officedocument.presentationml.notesSlide+xml"/>
  <Override PartName="/ppt/charts/chart19.xml" ContentType="application/vnd.openxmlformats-officedocument.drawingml.chart+xml"/>
  <Override PartName="/ppt/notesSlides/notesSlide21.xml" ContentType="application/vnd.openxmlformats-officedocument.presentationml.notesSlide+xml"/>
  <Override PartName="/ppt/charts/chart20.xml" ContentType="application/vnd.openxmlformats-officedocument.drawingml.chart+xml"/>
  <Override PartName="/ppt/notesSlides/notesSlide22.xml" ContentType="application/vnd.openxmlformats-officedocument.presentationml.notesSlide+xml"/>
  <Override PartName="/ppt/charts/chart21.xml" ContentType="application/vnd.openxmlformats-officedocument.drawingml.chart+xml"/>
  <Override PartName="/ppt/notesSlides/notesSlide23.xml" ContentType="application/vnd.openxmlformats-officedocument.presentationml.notesSlide+xml"/>
  <Override PartName="/ppt/charts/chart22.xml" ContentType="application/vnd.openxmlformats-officedocument.drawingml.chart+xml"/>
  <Override PartName="/ppt/notesSlides/notesSlide24.xml" ContentType="application/vnd.openxmlformats-officedocument.presentationml.notesSlide+xml"/>
  <Override PartName="/ppt/charts/chart23.xml" ContentType="application/vnd.openxmlformats-officedocument.drawingml.chart+xml"/>
  <Override PartName="/ppt/notesSlides/notesSlide25.xml" ContentType="application/vnd.openxmlformats-officedocument.presentationml.notesSlide+xml"/>
  <Override PartName="/ppt/charts/chart24.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27"/>
  </p:notesMasterIdLst>
  <p:sldIdLst>
    <p:sldId id="263" r:id="rId2"/>
    <p:sldId id="268" r:id="rId3"/>
    <p:sldId id="271" r:id="rId4"/>
    <p:sldId id="274" r:id="rId5"/>
    <p:sldId id="277" r:id="rId6"/>
    <p:sldId id="280" r:id="rId7"/>
    <p:sldId id="283" r:id="rId8"/>
    <p:sldId id="286" r:id="rId9"/>
    <p:sldId id="289" r:id="rId10"/>
    <p:sldId id="292" r:id="rId11"/>
    <p:sldId id="295" r:id="rId12"/>
    <p:sldId id="298" r:id="rId13"/>
    <p:sldId id="301" r:id="rId14"/>
    <p:sldId id="304" r:id="rId15"/>
    <p:sldId id="307" r:id="rId16"/>
    <p:sldId id="310" r:id="rId17"/>
    <p:sldId id="313" r:id="rId18"/>
    <p:sldId id="316" r:id="rId19"/>
    <p:sldId id="319" r:id="rId20"/>
    <p:sldId id="322" r:id="rId21"/>
    <p:sldId id="325" r:id="rId22"/>
    <p:sldId id="328" r:id="rId23"/>
    <p:sldId id="331" r:id="rId24"/>
    <p:sldId id="334" r:id="rId25"/>
    <p:sldId id="337" r:id="rId26"/>
  </p:sldIdLst>
  <p:sldSz cx="12192000" cy="6858000"/>
  <p:notesSz cx="6858000" cy="9144000"/>
  <p:custDataLst>
    <p:tags r:id="rId2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1V>
      <a:tcStyle>
        <a:tcBdr>
          <a:top>
            <a:lnRef idx="1">
              <a:schemeClr val="accent1"/>
            </a:lnRef>
          </a:top>
          <a:bottom>
            <a:lnRef idx="1">
              <a:schemeClr val="accent1"/>
            </a:lnRef>
          </a:bottom>
        </a:tcBdr>
        <a:fill>
          <a:solidFill>
            <a:schemeClr val="accent1">
              <a:alpha val="40000"/>
            </a:schemeClr>
          </a:solidFill>
        </a:fill>
      </a:tcStyle>
    </a:band1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9" autoAdjust="0"/>
    <p:restoredTop sz="94660"/>
  </p:normalViewPr>
  <p:slideViewPr>
    <p:cSldViewPr snapToGrid="0">
      <p:cViewPr varScale="1">
        <p:scale>
          <a:sx n="63" d="100"/>
          <a:sy n="63" d="100"/>
        </p:scale>
        <p:origin x="612" y="56"/>
      </p:cViewPr>
      <p:guideLst/>
    </p:cSldViewPr>
  </p:slideViewPr>
  <p:notesTextViewPr>
    <p:cViewPr>
      <p:scale>
        <a:sx n="1" d="1"/>
        <a:sy n="1" d="1"/>
      </p:scale>
      <p:origin x="0" y="0"/>
    </p:cViewPr>
  </p:notesTextViewPr>
  <p:notesViewPr>
    <p:cSldViewPr snapToGrid="0">
      <p:cViewPr varScale="1">
        <p:scale>
          <a:sx n="74" d="100"/>
          <a:sy n="74" d="100"/>
        </p:scale>
        <p:origin x="325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73B0-4A4F-9544-A48653F840A3}"/>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73B0-4A4F-9544-A48653F840A3}"/>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Sheet1!$B$2:$B$3</c:f>
              <c:numCache>
                <c:formatCode>General</c:formatCode>
                <c:ptCount val="2"/>
                <c:pt idx="0">
                  <c:v>60</c:v>
                </c:pt>
                <c:pt idx="1">
                  <c:v>33</c:v>
                </c:pt>
              </c:numCache>
            </c:numRef>
          </c:val>
          <c:extLst>
            <c:ext xmlns:c16="http://schemas.microsoft.com/office/drawing/2014/chart" uri="{C3380CC4-5D6E-409C-BE32-E72D297353CC}">
              <c16:uniqueId val="{00000002-73B0-4A4F-9544-A48653F840A3}"/>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73B0-4A4F-9544-A48653F840A3}"/>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73B0-4A4F-9544-A48653F840A3}"/>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Sheet1!$C$2:$C$3</c:f>
              <c:numCache>
                <c:formatCode>General</c:formatCode>
                <c:ptCount val="2"/>
                <c:pt idx="0">
                  <c:v>39</c:v>
                </c:pt>
                <c:pt idx="1">
                  <c:v>43</c:v>
                </c:pt>
              </c:numCache>
            </c:numRef>
          </c:val>
          <c:extLst>
            <c:ext xmlns:c16="http://schemas.microsoft.com/office/drawing/2014/chart" uri="{C3380CC4-5D6E-409C-BE32-E72D297353CC}">
              <c16:uniqueId val="{00000005-73B0-4A4F-9544-A48653F840A3}"/>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rPr lang="en-GB"/>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5CC3-4FF8-B80F-A77BCE20266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5CC3-4FF8-B80F-A77BCE202665}"/>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5CC3-4FF8-B80F-A77BCE202665}"/>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5CC3-4FF8-B80F-A77BCE202665}"/>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5CC3-4FF8-B80F-A77BCE202665}"/>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5CC3-4FF8-B80F-A77BCE202665}"/>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5CC3-4FF8-B80F-A77BCE202665}"/>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5CC3-4FF8-B80F-A77BCE202665}"/>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5CC3-4FF8-B80F-A77BCE20266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pt idx="9">
                  <c:v>Total</c:v>
                </c:pt>
              </c:strCache>
            </c:strRef>
          </c:cat>
          <c:val>
            <c:numRef>
              <c:f>Sheet1!$B$2:$B$10</c:f>
              <c:numCache>
                <c:formatCode>General</c:formatCode>
                <c:ptCount val="9"/>
                <c:pt idx="0">
                  <c:v>22</c:v>
                </c:pt>
                <c:pt idx="1">
                  <c:v>20</c:v>
                </c:pt>
                <c:pt idx="2">
                  <c:v>17</c:v>
                </c:pt>
                <c:pt idx="3">
                  <c:v>7</c:v>
                </c:pt>
                <c:pt idx="4">
                  <c:v>2</c:v>
                </c:pt>
                <c:pt idx="5">
                  <c:v>14</c:v>
                </c:pt>
                <c:pt idx="6">
                  <c:v>7</c:v>
                </c:pt>
                <c:pt idx="7">
                  <c:v>7</c:v>
                </c:pt>
                <c:pt idx="8">
                  <c:v>45</c:v>
                </c:pt>
              </c:numCache>
            </c:numRef>
          </c:val>
          <c:extLst>
            <c:ext xmlns:c16="http://schemas.microsoft.com/office/drawing/2014/chart" uri="{C3380CC4-5D6E-409C-BE32-E72D297353CC}">
              <c16:uniqueId val="{00000009-5CC3-4FF8-B80F-A77BCE202665}"/>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5CC3-4FF8-B80F-A77BCE20266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5CC3-4FF8-B80F-A77BCE202665}"/>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5CC3-4FF8-B80F-A77BCE202665}"/>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5CC3-4FF8-B80F-A77BCE202665}"/>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5CC3-4FF8-B80F-A77BCE202665}"/>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5CC3-4FF8-B80F-A77BCE202665}"/>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5CC3-4FF8-B80F-A77BCE202665}"/>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1-5CC3-4FF8-B80F-A77BCE202665}"/>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2-5CC3-4FF8-B80F-A77BCE20266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tried to treat myself</c:v>
                </c:pt>
                <c:pt idx="1">
                  <c:v>I asked a friend or family member for advice</c:v>
                </c:pt>
                <c:pt idx="2">
                  <c:v>I went to a pharmacy</c:v>
                </c:pt>
                <c:pt idx="3">
                  <c:v>I phoned NHS 111</c:v>
                </c:pt>
                <c:pt idx="4">
                  <c:v>I used NHS 111 online</c:v>
                </c:pt>
                <c:pt idx="5">
                  <c:v>I looked online for information</c:v>
                </c:pt>
                <c:pt idx="6">
                  <c:v>I tried a different NHS service</c:v>
                </c:pt>
                <c:pt idx="7">
                  <c:v>I tried to get information or advice from somewhere else</c:v>
                </c:pt>
                <c:pt idx="8">
                  <c:v>I didn’t do anything before trying to get an appointment with my GP practice</c:v>
                </c:pt>
                <c:pt idx="9">
                  <c:v>Total</c:v>
                </c:pt>
              </c:strCache>
            </c:strRef>
          </c:cat>
          <c:val>
            <c:numRef>
              <c:f>Sheet1!$C$2:$C$10</c:f>
              <c:numCache>
                <c:formatCode>General</c:formatCode>
                <c:ptCount val="9"/>
                <c:pt idx="0">
                  <c:v>28</c:v>
                </c:pt>
                <c:pt idx="1">
                  <c:v>16</c:v>
                </c:pt>
                <c:pt idx="2">
                  <c:v>24</c:v>
                </c:pt>
                <c:pt idx="3">
                  <c:v>6</c:v>
                </c:pt>
                <c:pt idx="4">
                  <c:v>2</c:v>
                </c:pt>
                <c:pt idx="5">
                  <c:v>20</c:v>
                </c:pt>
                <c:pt idx="6">
                  <c:v>3</c:v>
                </c:pt>
                <c:pt idx="7">
                  <c:v>5</c:v>
                </c:pt>
                <c:pt idx="8">
                  <c:v>42</c:v>
                </c:pt>
              </c:numCache>
            </c:numRef>
          </c:val>
          <c:extLst>
            <c:ext xmlns:c16="http://schemas.microsoft.com/office/drawing/2014/chart" uri="{C3380CC4-5D6E-409C-BE32-E72D297353CC}">
              <c16:uniqueId val="{00000013-5CC3-4FF8-B80F-A77BCE202665}"/>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6131-4E3D-AA66-A83DC58B26E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6131-4E3D-AA66-A83DC58B26E0}"/>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6131-4E3D-AA66-A83DC58B26E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Sheet1!$A$2:$A$5</c:f>
              <c:strCache>
                <c:ptCount val="4"/>
                <c:pt idx="0">
                  <c:v>A choice of time or day</c:v>
                </c:pt>
                <c:pt idx="1">
                  <c:v>A choice of location (to see a healthcare professional in person)</c:v>
                </c:pt>
                <c:pt idx="2">
                  <c:v>I was not offered these choices</c:v>
                </c:pt>
                <c:pt idx="3">
                  <c:v>Total</c:v>
                </c:pt>
              </c:strCache>
            </c:strRef>
          </c:cat>
          <c:val>
            <c:numRef>
              <c:f>Sheet1!$B$2:$B$4</c:f>
              <c:numCache>
                <c:formatCode>General</c:formatCode>
                <c:ptCount val="3"/>
                <c:pt idx="0">
                  <c:v>56</c:v>
                </c:pt>
                <c:pt idx="1">
                  <c:v>11</c:v>
                </c:pt>
                <c:pt idx="2">
                  <c:v>39</c:v>
                </c:pt>
              </c:numCache>
            </c:numRef>
          </c:val>
          <c:extLst>
            <c:ext xmlns:c16="http://schemas.microsoft.com/office/drawing/2014/chart" uri="{C3380CC4-5D6E-409C-BE32-E72D297353CC}">
              <c16:uniqueId val="{00000003-6131-4E3D-AA66-A83DC58B26E0}"/>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6131-4E3D-AA66-A83DC58B26E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6131-4E3D-AA66-A83DC58B26E0}"/>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6131-4E3D-AA66-A83DC58B26E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Sheet1!$A$2:$A$5</c:f>
              <c:strCache>
                <c:ptCount val="4"/>
                <c:pt idx="0">
                  <c:v>A choice of time or day</c:v>
                </c:pt>
                <c:pt idx="1">
                  <c:v>A choice of location (to see a healthcare professional in person)</c:v>
                </c:pt>
                <c:pt idx="2">
                  <c:v>I was not offered these choices</c:v>
                </c:pt>
                <c:pt idx="3">
                  <c:v>Total</c:v>
                </c:pt>
              </c:strCache>
            </c:strRef>
          </c:cat>
          <c:val>
            <c:numRef>
              <c:f>Sheet1!$C$2:$C$4</c:f>
              <c:numCache>
                <c:formatCode>General</c:formatCode>
                <c:ptCount val="3"/>
                <c:pt idx="0">
                  <c:v>42</c:v>
                </c:pt>
                <c:pt idx="1">
                  <c:v>14</c:v>
                </c:pt>
                <c:pt idx="2">
                  <c:v>51</c:v>
                </c:pt>
              </c:numCache>
            </c:numRef>
          </c:val>
          <c:extLst>
            <c:ext xmlns:c16="http://schemas.microsoft.com/office/drawing/2014/chart" uri="{C3380CC4-5D6E-409C-BE32-E72D297353CC}">
              <c16:uniqueId val="{00000007-6131-4E3D-AA66-A83DC58B26E0}"/>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CF53-46ED-BD4A-0411335CD8F9}"/>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CF53-46ED-BD4A-0411335CD8F9}"/>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CF53-46ED-BD4A-0411335CD8F9}"/>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CF53-46ED-BD4A-0411335CD8F9}"/>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CF53-46ED-BD4A-0411335CD8F9}"/>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CF53-46ED-BD4A-0411335CD8F9}"/>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On the same day</c:v>
                </c:pt>
                <c:pt idx="1">
                  <c:v>On the next day</c:v>
                </c:pt>
                <c:pt idx="2">
                  <c:v>A few days later</c:v>
                </c:pt>
                <c:pt idx="3">
                  <c:v>Between a week and two weeks later</c:v>
                </c:pt>
                <c:pt idx="4">
                  <c:v>More than two weeks later</c:v>
                </c:pt>
                <c:pt idx="5">
                  <c:v>I can’t remember</c:v>
                </c:pt>
                <c:pt idx="6">
                  <c:v>Total</c:v>
                </c:pt>
              </c:strCache>
            </c:strRef>
          </c:cat>
          <c:val>
            <c:numRef>
              <c:f>Sheet1!$B$2:$B$7</c:f>
              <c:numCache>
                <c:formatCode>General</c:formatCode>
                <c:ptCount val="6"/>
                <c:pt idx="0">
                  <c:v>23</c:v>
                </c:pt>
                <c:pt idx="1">
                  <c:v>8</c:v>
                </c:pt>
                <c:pt idx="2">
                  <c:v>21</c:v>
                </c:pt>
                <c:pt idx="3">
                  <c:v>15</c:v>
                </c:pt>
                <c:pt idx="4">
                  <c:v>27</c:v>
                </c:pt>
                <c:pt idx="5">
                  <c:v>6</c:v>
                </c:pt>
              </c:numCache>
            </c:numRef>
          </c:val>
          <c:extLst>
            <c:ext xmlns:c16="http://schemas.microsoft.com/office/drawing/2014/chart" uri="{C3380CC4-5D6E-409C-BE32-E72D297353CC}">
              <c16:uniqueId val="{00000006-CF53-46ED-BD4A-0411335CD8F9}"/>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CF53-46ED-BD4A-0411335CD8F9}"/>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CF53-46ED-BD4A-0411335CD8F9}"/>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CF53-46ED-BD4A-0411335CD8F9}"/>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CF53-46ED-BD4A-0411335CD8F9}"/>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CF53-46ED-BD4A-0411335CD8F9}"/>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CF53-46ED-BD4A-0411335CD8F9}"/>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On the same day</c:v>
                </c:pt>
                <c:pt idx="1">
                  <c:v>On the next day</c:v>
                </c:pt>
                <c:pt idx="2">
                  <c:v>A few days later</c:v>
                </c:pt>
                <c:pt idx="3">
                  <c:v>Between a week and two weeks later</c:v>
                </c:pt>
                <c:pt idx="4">
                  <c:v>More than two weeks later</c:v>
                </c:pt>
                <c:pt idx="5">
                  <c:v>I can’t remember</c:v>
                </c:pt>
                <c:pt idx="6">
                  <c:v>Total</c:v>
                </c:pt>
              </c:strCache>
            </c:strRef>
          </c:cat>
          <c:val>
            <c:numRef>
              <c:f>Sheet1!$C$2:$C$7</c:f>
              <c:numCache>
                <c:formatCode>General</c:formatCode>
                <c:ptCount val="6"/>
                <c:pt idx="0">
                  <c:v>28</c:v>
                </c:pt>
                <c:pt idx="1">
                  <c:v>5</c:v>
                </c:pt>
                <c:pt idx="2">
                  <c:v>16</c:v>
                </c:pt>
                <c:pt idx="3">
                  <c:v>13</c:v>
                </c:pt>
                <c:pt idx="4">
                  <c:v>28</c:v>
                </c:pt>
                <c:pt idx="5">
                  <c:v>11</c:v>
                </c:pt>
              </c:numCache>
            </c:numRef>
          </c:val>
          <c:extLst>
            <c:ext xmlns:c16="http://schemas.microsoft.com/office/drawing/2014/chart" uri="{C3380CC4-5D6E-409C-BE32-E72D297353CC}">
              <c16:uniqueId val="{0000000D-CF53-46ED-BD4A-0411335CD8F9}"/>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DFFA-475F-970B-39AB0327743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DFFA-475F-970B-39AB0327743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It was about right</c:v>
                </c:pt>
                <c:pt idx="1">
                  <c:v>It took too long</c:v>
                </c:pt>
                <c:pt idx="2">
                  <c:v>Total</c:v>
                </c:pt>
              </c:strCache>
            </c:strRef>
          </c:cat>
          <c:val>
            <c:numRef>
              <c:f>Sheet1!$B$2:$B$3</c:f>
              <c:numCache>
                <c:formatCode>General</c:formatCode>
                <c:ptCount val="2"/>
                <c:pt idx="0">
                  <c:v>48</c:v>
                </c:pt>
                <c:pt idx="1">
                  <c:v>52</c:v>
                </c:pt>
              </c:numCache>
            </c:numRef>
          </c:val>
          <c:extLst>
            <c:ext xmlns:c16="http://schemas.microsoft.com/office/drawing/2014/chart" uri="{C3380CC4-5D6E-409C-BE32-E72D297353CC}">
              <c16:uniqueId val="{00000002-DFFA-475F-970B-39AB0327743F}"/>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DFFA-475F-970B-39AB0327743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DFFA-475F-970B-39AB0327743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It was about right</c:v>
                </c:pt>
                <c:pt idx="1">
                  <c:v>It took too long</c:v>
                </c:pt>
                <c:pt idx="2">
                  <c:v>Total</c:v>
                </c:pt>
              </c:strCache>
            </c:strRef>
          </c:cat>
          <c:val>
            <c:numRef>
              <c:f>Sheet1!$C$2:$C$3</c:f>
              <c:numCache>
                <c:formatCode>General</c:formatCode>
                <c:ptCount val="2"/>
                <c:pt idx="0">
                  <c:v>57</c:v>
                </c:pt>
                <c:pt idx="1">
                  <c:v>43</c:v>
                </c:pt>
              </c:numCache>
            </c:numRef>
          </c:val>
          <c:extLst>
            <c:ext xmlns:c16="http://schemas.microsoft.com/office/drawing/2014/chart" uri="{C3380CC4-5D6E-409C-BE32-E72D297353CC}">
              <c16:uniqueId val="{00000005-DFFA-475F-970B-39AB0327743F}"/>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885E-4B9D-8D79-7ABABC7B912E}"/>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885E-4B9D-8D79-7ABABC7B912E}"/>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Remote appointment</c:v>
                </c:pt>
                <c:pt idx="1">
                  <c:v>Face-to-face appointment</c:v>
                </c:pt>
                <c:pt idx="2">
                  <c:v>Total</c:v>
                </c:pt>
              </c:strCache>
            </c:strRef>
          </c:cat>
          <c:val>
            <c:numRef>
              <c:f>Sheet1!$B$2:$B$3</c:f>
              <c:numCache>
                <c:formatCode>General</c:formatCode>
                <c:ptCount val="2"/>
                <c:pt idx="0">
                  <c:v>35</c:v>
                </c:pt>
                <c:pt idx="1">
                  <c:v>65</c:v>
                </c:pt>
              </c:numCache>
            </c:numRef>
          </c:val>
          <c:extLst>
            <c:ext xmlns:c16="http://schemas.microsoft.com/office/drawing/2014/chart" uri="{C3380CC4-5D6E-409C-BE32-E72D297353CC}">
              <c16:uniqueId val="{00000002-885E-4B9D-8D79-7ABABC7B912E}"/>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885E-4B9D-8D79-7ABABC7B912E}"/>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885E-4B9D-8D79-7ABABC7B912E}"/>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Remote appointment</c:v>
                </c:pt>
                <c:pt idx="1">
                  <c:v>Face-to-face appointment</c:v>
                </c:pt>
                <c:pt idx="2">
                  <c:v>Total</c:v>
                </c:pt>
              </c:strCache>
            </c:strRef>
          </c:cat>
          <c:val>
            <c:numRef>
              <c:f>Sheet1!$C$2:$C$3</c:f>
              <c:numCache>
                <c:formatCode>General</c:formatCode>
                <c:ptCount val="2"/>
                <c:pt idx="0">
                  <c:v>34</c:v>
                </c:pt>
                <c:pt idx="1">
                  <c:v>66</c:v>
                </c:pt>
              </c:numCache>
            </c:numRef>
          </c:val>
          <c:extLst>
            <c:ext xmlns:c16="http://schemas.microsoft.com/office/drawing/2014/chart" uri="{C3380CC4-5D6E-409C-BE32-E72D297353CC}">
              <c16:uniqueId val="{00000005-885E-4B9D-8D79-7ABABC7B912E}"/>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A8E5-42EB-934C-8C2607E4549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A8E5-42EB-934C-8C2607E45495}"/>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A8E5-42EB-934C-8C2607E45495}"/>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A8E5-42EB-934C-8C2607E45495}"/>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A8E5-42EB-934C-8C2607E45495}"/>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A8E5-42EB-934C-8C2607E4549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A GP</c:v>
                </c:pt>
                <c:pt idx="1">
                  <c:v>A nurse</c:v>
                </c:pt>
                <c:pt idx="2">
                  <c:v>A pharmacist working in my GP practice</c:v>
                </c:pt>
                <c:pt idx="3">
                  <c:v>A mental health professional</c:v>
                </c:pt>
                <c:pt idx="4">
                  <c:v>Another healthcare professional</c:v>
                </c:pt>
                <c:pt idx="5">
                  <c:v>I don’t know</c:v>
                </c:pt>
                <c:pt idx="6">
                  <c:v>Total</c:v>
                </c:pt>
              </c:strCache>
            </c:strRef>
          </c:cat>
          <c:val>
            <c:numRef>
              <c:f>Sheet1!$B$2:$B$7</c:f>
              <c:numCache>
                <c:formatCode>General</c:formatCode>
                <c:ptCount val="6"/>
                <c:pt idx="0">
                  <c:v>55</c:v>
                </c:pt>
                <c:pt idx="1">
                  <c:v>18</c:v>
                </c:pt>
                <c:pt idx="2">
                  <c:v>3</c:v>
                </c:pt>
                <c:pt idx="3">
                  <c:v>0</c:v>
                </c:pt>
                <c:pt idx="4">
                  <c:v>8</c:v>
                </c:pt>
                <c:pt idx="5">
                  <c:v>16</c:v>
                </c:pt>
              </c:numCache>
            </c:numRef>
          </c:val>
          <c:extLst>
            <c:ext xmlns:c16="http://schemas.microsoft.com/office/drawing/2014/chart" uri="{C3380CC4-5D6E-409C-BE32-E72D297353CC}">
              <c16:uniqueId val="{00000006-A8E5-42EB-934C-8C2607E45495}"/>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A8E5-42EB-934C-8C2607E4549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A8E5-42EB-934C-8C2607E45495}"/>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A8E5-42EB-934C-8C2607E45495}"/>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A8E5-42EB-934C-8C2607E45495}"/>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A8E5-42EB-934C-8C2607E45495}"/>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A8E5-42EB-934C-8C2607E4549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Sheet1!$A$2:$A$8</c:f>
              <c:strCache>
                <c:ptCount val="7"/>
                <c:pt idx="0">
                  <c:v>A GP</c:v>
                </c:pt>
                <c:pt idx="1">
                  <c:v>A nurse</c:v>
                </c:pt>
                <c:pt idx="2">
                  <c:v>A pharmacist working in my GP practice</c:v>
                </c:pt>
                <c:pt idx="3">
                  <c:v>A mental health professional</c:v>
                </c:pt>
                <c:pt idx="4">
                  <c:v>Another healthcare professional</c:v>
                </c:pt>
                <c:pt idx="5">
                  <c:v>I don’t know</c:v>
                </c:pt>
                <c:pt idx="6">
                  <c:v>Total</c:v>
                </c:pt>
              </c:strCache>
            </c:strRef>
          </c:cat>
          <c:val>
            <c:numRef>
              <c:f>Sheet1!$C$2:$C$7</c:f>
              <c:numCache>
                <c:formatCode>General</c:formatCode>
                <c:ptCount val="6"/>
                <c:pt idx="0">
                  <c:v>66</c:v>
                </c:pt>
                <c:pt idx="1">
                  <c:v>16</c:v>
                </c:pt>
                <c:pt idx="2">
                  <c:v>5</c:v>
                </c:pt>
                <c:pt idx="3">
                  <c:v>3</c:v>
                </c:pt>
                <c:pt idx="4">
                  <c:v>7</c:v>
                </c:pt>
                <c:pt idx="5">
                  <c:v>3</c:v>
                </c:pt>
              </c:numCache>
            </c:numRef>
          </c:val>
          <c:extLst>
            <c:ext xmlns:c16="http://schemas.microsoft.com/office/drawing/2014/chart" uri="{C3380CC4-5D6E-409C-BE32-E72D297353CC}">
              <c16:uniqueId val="{0000000D-A8E5-42EB-934C-8C2607E45495}"/>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1917-4F49-8394-0A4ACD0F8B0B}"/>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1917-4F49-8394-0A4ACD0F8B0B}"/>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78</c:v>
                </c:pt>
                <c:pt idx="1">
                  <c:v>9</c:v>
                </c:pt>
              </c:numCache>
            </c:numRef>
          </c:val>
          <c:extLst>
            <c:ext xmlns:c16="http://schemas.microsoft.com/office/drawing/2014/chart" uri="{C3380CC4-5D6E-409C-BE32-E72D297353CC}">
              <c16:uniqueId val="{00000002-1917-4F49-8394-0A4ACD0F8B0B}"/>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1917-4F49-8394-0A4ACD0F8B0B}"/>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1917-4F49-8394-0A4ACD0F8B0B}"/>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77</c:v>
                </c:pt>
                <c:pt idx="1">
                  <c:v>13</c:v>
                </c:pt>
              </c:numCache>
            </c:numRef>
          </c:val>
          <c:extLst>
            <c:ext xmlns:c16="http://schemas.microsoft.com/office/drawing/2014/chart" uri="{C3380CC4-5D6E-409C-BE32-E72D297353CC}">
              <c16:uniqueId val="{00000005-1917-4F49-8394-0A4ACD0F8B0B}"/>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747E-4FE1-A706-062EA16E750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747E-4FE1-A706-062EA16E750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78</c:v>
                </c:pt>
                <c:pt idx="1">
                  <c:v>7</c:v>
                </c:pt>
              </c:numCache>
            </c:numRef>
          </c:val>
          <c:extLst>
            <c:ext xmlns:c16="http://schemas.microsoft.com/office/drawing/2014/chart" uri="{C3380CC4-5D6E-409C-BE32-E72D297353CC}">
              <c16:uniqueId val="{00000002-747E-4FE1-A706-062EA16E750F}"/>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747E-4FE1-A706-062EA16E750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747E-4FE1-A706-062EA16E750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81</c:v>
                </c:pt>
                <c:pt idx="1">
                  <c:v>12</c:v>
                </c:pt>
              </c:numCache>
            </c:numRef>
          </c:val>
          <c:extLst>
            <c:ext xmlns:c16="http://schemas.microsoft.com/office/drawing/2014/chart" uri="{C3380CC4-5D6E-409C-BE32-E72D297353CC}">
              <c16:uniqueId val="{00000005-747E-4FE1-A706-062EA16E750F}"/>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8AFA-4772-B741-A1B76910E61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8AFA-4772-B741-A1B76910E61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78</c:v>
                </c:pt>
                <c:pt idx="1">
                  <c:v>10</c:v>
                </c:pt>
              </c:numCache>
            </c:numRef>
          </c:val>
          <c:extLst>
            <c:ext xmlns:c16="http://schemas.microsoft.com/office/drawing/2014/chart" uri="{C3380CC4-5D6E-409C-BE32-E72D297353CC}">
              <c16:uniqueId val="{00000002-8AFA-4772-B741-A1B76910E615}"/>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8AFA-4772-B741-A1B76910E615}"/>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8AFA-4772-B741-A1B76910E615}"/>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71</c:v>
                </c:pt>
                <c:pt idx="1">
                  <c:v>17</c:v>
                </c:pt>
              </c:numCache>
            </c:numRef>
          </c:val>
          <c:extLst>
            <c:ext xmlns:c16="http://schemas.microsoft.com/office/drawing/2014/chart" uri="{C3380CC4-5D6E-409C-BE32-E72D297353CC}">
              <c16:uniqueId val="{00000005-8AFA-4772-B741-A1B76910E615}"/>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F764-446F-8FAA-8A65E525F106}"/>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F764-446F-8FAA-8A65E525F10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92</c:v>
                </c:pt>
                <c:pt idx="1">
                  <c:v>8</c:v>
                </c:pt>
              </c:numCache>
            </c:numRef>
          </c:val>
          <c:extLst>
            <c:ext xmlns:c16="http://schemas.microsoft.com/office/drawing/2014/chart" uri="{C3380CC4-5D6E-409C-BE32-E72D297353CC}">
              <c16:uniqueId val="{00000002-F764-446F-8FAA-8A65E525F106}"/>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F764-446F-8FAA-8A65E525F106}"/>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F764-446F-8FAA-8A65E525F10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89</c:v>
                </c:pt>
                <c:pt idx="1">
                  <c:v>11</c:v>
                </c:pt>
              </c:numCache>
            </c:numRef>
          </c:val>
          <c:extLst>
            <c:ext xmlns:c16="http://schemas.microsoft.com/office/drawing/2014/chart" uri="{C3380CC4-5D6E-409C-BE32-E72D297353CC}">
              <c16:uniqueId val="{00000005-F764-446F-8FAA-8A65E525F106}"/>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3C74-4364-953A-508A8755D467}"/>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3C74-4364-953A-508A8755D467}"/>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Sheet1!$B$2:$B$3</c:f>
              <c:numCache>
                <c:formatCode>General</c:formatCode>
                <c:ptCount val="2"/>
                <c:pt idx="0">
                  <c:v>46</c:v>
                </c:pt>
                <c:pt idx="1">
                  <c:v>33</c:v>
                </c:pt>
              </c:numCache>
            </c:numRef>
          </c:val>
          <c:extLst>
            <c:ext xmlns:c16="http://schemas.microsoft.com/office/drawing/2014/chart" uri="{C3380CC4-5D6E-409C-BE32-E72D297353CC}">
              <c16:uniqueId val="{00000002-3C74-4364-953A-508A8755D467}"/>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3C74-4364-953A-508A8755D467}"/>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3C74-4364-953A-508A8755D467}"/>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Sheet1!$C$2:$C$3</c:f>
              <c:numCache>
                <c:formatCode>General</c:formatCode>
                <c:ptCount val="2"/>
                <c:pt idx="0">
                  <c:v>31</c:v>
                </c:pt>
                <c:pt idx="1">
                  <c:v>44</c:v>
                </c:pt>
              </c:numCache>
            </c:numRef>
          </c:val>
          <c:extLst>
            <c:ext xmlns:c16="http://schemas.microsoft.com/office/drawing/2014/chart" uri="{C3380CC4-5D6E-409C-BE32-E72D297353CC}">
              <c16:uniqueId val="{00000005-3C74-4364-953A-508A8755D467}"/>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5BE4-4C93-90BB-4502E4AF1A33}"/>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5BE4-4C93-90BB-4502E4AF1A33}"/>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89</c:v>
                </c:pt>
                <c:pt idx="1">
                  <c:v>11</c:v>
                </c:pt>
              </c:numCache>
            </c:numRef>
          </c:val>
          <c:extLst>
            <c:ext xmlns:c16="http://schemas.microsoft.com/office/drawing/2014/chart" uri="{C3380CC4-5D6E-409C-BE32-E72D297353CC}">
              <c16:uniqueId val="{00000002-5BE4-4C93-90BB-4502E4AF1A33}"/>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5BE4-4C93-90BB-4502E4AF1A33}"/>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5BE4-4C93-90BB-4502E4AF1A33}"/>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86</c:v>
                </c:pt>
                <c:pt idx="1">
                  <c:v>14</c:v>
                </c:pt>
              </c:numCache>
            </c:numRef>
          </c:val>
          <c:extLst>
            <c:ext xmlns:c16="http://schemas.microsoft.com/office/drawing/2014/chart" uri="{C3380CC4-5D6E-409C-BE32-E72D297353CC}">
              <c16:uniqueId val="{00000005-5BE4-4C93-90BB-4502E4AF1A33}"/>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F46F-4D3A-A4BD-1B80C5FFAD2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F46F-4D3A-A4BD-1B80C5FFAD2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85</c:v>
                </c:pt>
                <c:pt idx="1">
                  <c:v>15</c:v>
                </c:pt>
              </c:numCache>
            </c:numRef>
          </c:val>
          <c:extLst>
            <c:ext xmlns:c16="http://schemas.microsoft.com/office/drawing/2014/chart" uri="{C3380CC4-5D6E-409C-BE32-E72D297353CC}">
              <c16:uniqueId val="{00000002-F46F-4D3A-A4BD-1B80C5FFAD2D}"/>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F46F-4D3A-A4BD-1B80C5FFAD2D}"/>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F46F-4D3A-A4BD-1B80C5FFAD2D}"/>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78</c:v>
                </c:pt>
                <c:pt idx="1">
                  <c:v>22</c:v>
                </c:pt>
              </c:numCache>
            </c:numRef>
          </c:val>
          <c:extLst>
            <c:ext xmlns:c16="http://schemas.microsoft.com/office/drawing/2014/chart" uri="{C3380CC4-5D6E-409C-BE32-E72D297353CC}">
              <c16:uniqueId val="{00000005-F46F-4D3A-A4BD-1B80C5FFAD2D}"/>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555D-46DF-B510-A8B52EF8E65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555D-46DF-B510-A8B52EF8E65F}"/>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555D-46DF-B510-A8B52EF8E65F}"/>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555D-46DF-B510-A8B52EF8E65F}"/>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555D-46DF-B510-A8B52EF8E65F}"/>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555D-46DF-B510-A8B52EF8E65F}"/>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555D-46DF-B510-A8B52EF8E65F}"/>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555D-46DF-B510-A8B52EF8E65F}"/>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8-555D-46DF-B510-A8B52EF8E65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pt idx="9">
                  <c:v>Total</c:v>
                </c:pt>
              </c:strCache>
            </c:strRef>
          </c:cat>
          <c:val>
            <c:numRef>
              <c:f>Sheet1!$B$2:$B$10</c:f>
              <c:numCache>
                <c:formatCode>General</c:formatCode>
                <c:ptCount val="9"/>
                <c:pt idx="0">
                  <c:v>42</c:v>
                </c:pt>
                <c:pt idx="1">
                  <c:v>18</c:v>
                </c:pt>
                <c:pt idx="2">
                  <c:v>11</c:v>
                </c:pt>
                <c:pt idx="3">
                  <c:v>20</c:v>
                </c:pt>
                <c:pt idx="4">
                  <c:v>4</c:v>
                </c:pt>
                <c:pt idx="5">
                  <c:v>9</c:v>
                </c:pt>
                <c:pt idx="6">
                  <c:v>17</c:v>
                </c:pt>
                <c:pt idx="7">
                  <c:v>3</c:v>
                </c:pt>
                <c:pt idx="8">
                  <c:v>15</c:v>
                </c:pt>
              </c:numCache>
            </c:numRef>
          </c:val>
          <c:extLst>
            <c:ext xmlns:c16="http://schemas.microsoft.com/office/drawing/2014/chart" uri="{C3380CC4-5D6E-409C-BE32-E72D297353CC}">
              <c16:uniqueId val="{00000009-555D-46DF-B510-A8B52EF8E65F}"/>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555D-46DF-B510-A8B52EF8E65F}"/>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555D-46DF-B510-A8B52EF8E65F}"/>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555D-46DF-B510-A8B52EF8E65F}"/>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555D-46DF-B510-A8B52EF8E65F}"/>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555D-46DF-B510-A8B52EF8E65F}"/>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555D-46DF-B510-A8B52EF8E65F}"/>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555D-46DF-B510-A8B52EF8E65F}"/>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1-555D-46DF-B510-A8B52EF8E65F}"/>
                </c:ext>
              </c:extLst>
            </c:dLbl>
            <c:dLbl>
              <c:idx val="8"/>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2-555D-46DF-B510-A8B52EF8E65F}"/>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Sheet1!$A$2:$A$11</c:f>
              <c:strCache>
                <c:ptCount val="10"/>
                <c:pt idx="0">
                  <c:v>I was given a prescription</c:v>
                </c:pt>
                <c:pt idx="1">
                  <c:v>I was referred for specialist care</c:v>
                </c:pt>
                <c:pt idx="2">
                  <c:v>I was given a future appointment at my GP practice</c:v>
                </c:pt>
                <c:pt idx="3">
                  <c:v>I was given information or advice about how to manage my condition at home</c:v>
                </c:pt>
                <c:pt idx="4">
                  <c:v>I was asked for more information</c:v>
                </c:pt>
                <c:pt idx="5">
                  <c:v>I was advised to contact my practice again if the health issue got worse or didn’t improve</c:v>
                </c:pt>
                <c:pt idx="6">
                  <c:v>Something else</c:v>
                </c:pt>
                <c:pt idx="7">
                  <c:v>No further action was needed</c:v>
                </c:pt>
                <c:pt idx="8">
                  <c:v>I can’t remember</c:v>
                </c:pt>
                <c:pt idx="9">
                  <c:v>Total</c:v>
                </c:pt>
              </c:strCache>
            </c:strRef>
          </c:cat>
          <c:val>
            <c:numRef>
              <c:f>Sheet1!$C$2:$C$10</c:f>
              <c:numCache>
                <c:formatCode>General</c:formatCode>
                <c:ptCount val="9"/>
                <c:pt idx="0">
                  <c:v>56</c:v>
                </c:pt>
                <c:pt idx="1">
                  <c:v>7</c:v>
                </c:pt>
                <c:pt idx="2">
                  <c:v>21</c:v>
                </c:pt>
                <c:pt idx="3">
                  <c:v>14</c:v>
                </c:pt>
                <c:pt idx="4">
                  <c:v>0</c:v>
                </c:pt>
                <c:pt idx="5">
                  <c:v>8</c:v>
                </c:pt>
                <c:pt idx="6">
                  <c:v>14</c:v>
                </c:pt>
                <c:pt idx="7">
                  <c:v>5</c:v>
                </c:pt>
                <c:pt idx="8">
                  <c:v>8</c:v>
                </c:pt>
              </c:numCache>
            </c:numRef>
          </c:val>
          <c:extLst>
            <c:ext xmlns:c16="http://schemas.microsoft.com/office/drawing/2014/chart" uri="{C3380CC4-5D6E-409C-BE32-E72D297353CC}">
              <c16:uniqueId val="{00000013-555D-46DF-B510-A8B52EF8E65F}"/>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5E09-4624-949F-C86984E15D6C}"/>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5E09-4624-949F-C86984E15D6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82</c:v>
                </c:pt>
                <c:pt idx="1">
                  <c:v>18</c:v>
                </c:pt>
              </c:numCache>
            </c:numRef>
          </c:val>
          <c:extLst>
            <c:ext xmlns:c16="http://schemas.microsoft.com/office/drawing/2014/chart" uri="{C3380CC4-5D6E-409C-BE32-E72D297353CC}">
              <c16:uniqueId val="{00000002-5E09-4624-949F-C86984E15D6C}"/>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5E09-4624-949F-C86984E15D6C}"/>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5E09-4624-949F-C86984E15D6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86</c:v>
                </c:pt>
                <c:pt idx="1">
                  <c:v>14</c:v>
                </c:pt>
              </c:numCache>
            </c:numRef>
          </c:val>
          <c:extLst>
            <c:ext xmlns:c16="http://schemas.microsoft.com/office/drawing/2014/chart" uri="{C3380CC4-5D6E-409C-BE32-E72D297353CC}">
              <c16:uniqueId val="{00000005-5E09-4624-949F-C86984E15D6C}"/>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1428-4088-A59C-9CE36E3DFBC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1428-4088-A59C-9CE36E3DFBC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79</c:v>
                </c:pt>
                <c:pt idx="1">
                  <c:v>12</c:v>
                </c:pt>
              </c:numCache>
            </c:numRef>
          </c:val>
          <c:extLst>
            <c:ext xmlns:c16="http://schemas.microsoft.com/office/drawing/2014/chart" uri="{C3380CC4-5D6E-409C-BE32-E72D297353CC}">
              <c16:uniqueId val="{00000002-1428-4088-A59C-9CE36E3DFBC0}"/>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1428-4088-A59C-9CE36E3DFBC0}"/>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1428-4088-A59C-9CE36E3DFBC0}"/>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67</c:v>
                </c:pt>
                <c:pt idx="1">
                  <c:v>16</c:v>
                </c:pt>
              </c:numCache>
            </c:numRef>
          </c:val>
          <c:extLst>
            <c:ext xmlns:c16="http://schemas.microsoft.com/office/drawing/2014/chart" uri="{C3380CC4-5D6E-409C-BE32-E72D297353CC}">
              <c16:uniqueId val="{00000005-1428-4088-A59C-9CE36E3DFBC0}"/>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B8D9-4CC6-9EDE-29BE45F812DC}"/>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B8D9-4CC6-9EDE-29BE45F812D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Sheet1!$B$2:$B$3</c:f>
              <c:numCache>
                <c:formatCode>General</c:formatCode>
                <c:ptCount val="2"/>
                <c:pt idx="0">
                  <c:v>53</c:v>
                </c:pt>
                <c:pt idx="1">
                  <c:v>28</c:v>
                </c:pt>
              </c:numCache>
            </c:numRef>
          </c:val>
          <c:extLst>
            <c:ext xmlns:c16="http://schemas.microsoft.com/office/drawing/2014/chart" uri="{C3380CC4-5D6E-409C-BE32-E72D297353CC}">
              <c16:uniqueId val="{00000002-B8D9-4CC6-9EDE-29BE45F812DC}"/>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B8D9-4CC6-9EDE-29BE45F812DC}"/>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B8D9-4CC6-9EDE-29BE45F812D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Easy</c:v>
                </c:pt>
                <c:pt idx="1">
                  <c:v>Difficult</c:v>
                </c:pt>
                <c:pt idx="2">
                  <c:v>Total</c:v>
                </c:pt>
              </c:strCache>
            </c:strRef>
          </c:cat>
          <c:val>
            <c:numRef>
              <c:f>Sheet1!$C$2:$C$3</c:f>
              <c:numCache>
                <c:formatCode>General</c:formatCode>
                <c:ptCount val="2"/>
                <c:pt idx="0">
                  <c:v>44</c:v>
                </c:pt>
                <c:pt idx="1">
                  <c:v>39</c:v>
                </c:pt>
              </c:numCache>
            </c:numRef>
          </c:val>
          <c:extLst>
            <c:ext xmlns:c16="http://schemas.microsoft.com/office/drawing/2014/chart" uri="{C3380CC4-5D6E-409C-BE32-E72D297353CC}">
              <c16:uniqueId val="{00000005-B8D9-4CC6-9EDE-29BE45F812DC}"/>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B9E3-4CB2-A4CE-45E69F99CADC}"/>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B9E3-4CB2-A4CE-45E69F99CAD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Helpful</c:v>
                </c:pt>
                <c:pt idx="1">
                  <c:v>Not helpful</c:v>
                </c:pt>
                <c:pt idx="2">
                  <c:v>Total</c:v>
                </c:pt>
              </c:strCache>
            </c:strRef>
          </c:cat>
          <c:val>
            <c:numRef>
              <c:f>Sheet1!$B$2:$B$3</c:f>
              <c:numCache>
                <c:formatCode>General</c:formatCode>
                <c:ptCount val="2"/>
                <c:pt idx="0">
                  <c:v>79</c:v>
                </c:pt>
                <c:pt idx="1">
                  <c:v>21</c:v>
                </c:pt>
              </c:numCache>
            </c:numRef>
          </c:val>
          <c:extLst>
            <c:ext xmlns:c16="http://schemas.microsoft.com/office/drawing/2014/chart" uri="{C3380CC4-5D6E-409C-BE32-E72D297353CC}">
              <c16:uniqueId val="{00000002-B9E3-4CB2-A4CE-45E69F99CADC}"/>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B9E3-4CB2-A4CE-45E69F99CADC}"/>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B9E3-4CB2-A4CE-45E69F99CADC}"/>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Helpful</c:v>
                </c:pt>
                <c:pt idx="1">
                  <c:v>Not helpful</c:v>
                </c:pt>
                <c:pt idx="2">
                  <c:v>Total</c:v>
                </c:pt>
              </c:strCache>
            </c:strRef>
          </c:cat>
          <c:val>
            <c:numRef>
              <c:f>Sheet1!$C$2:$C$3</c:f>
              <c:numCache>
                <c:formatCode>General</c:formatCode>
                <c:ptCount val="2"/>
                <c:pt idx="0">
                  <c:v>73</c:v>
                </c:pt>
                <c:pt idx="1">
                  <c:v>27</c:v>
                </c:pt>
              </c:numCache>
            </c:numRef>
          </c:val>
          <c:extLst>
            <c:ext xmlns:c16="http://schemas.microsoft.com/office/drawing/2014/chart" uri="{C3380CC4-5D6E-409C-BE32-E72D297353CC}">
              <c16:uniqueId val="{00000005-B9E3-4CB2-A4CE-45E69F99CADC}"/>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A995-4EF1-ADB6-7B6E9FDF8C7E}"/>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A995-4EF1-ADB6-7B6E9FDF8C7E}"/>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2-A995-4EF1-ADB6-7B6E9FDF8C7E}"/>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A995-4EF1-ADB6-7B6E9FDF8C7E}"/>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A995-4EF1-ADB6-7B6E9FDF8C7E}"/>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5-A995-4EF1-ADB6-7B6E9FDF8C7E}"/>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6-A995-4EF1-ADB6-7B6E9FDF8C7E}"/>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7-A995-4EF1-ADB6-7B6E9FDF8C7E}"/>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Sheet1!$A$2:$A$10</c:f>
              <c:strCache>
                <c:ptCount val="9"/>
                <c:pt idx="0">
                  <c:v>Booking appointments</c:v>
                </c:pt>
                <c:pt idx="1">
                  <c:v>Filling in an online form to give information about a health issue (for example, to ask for an appointment or advice)</c:v>
                </c:pt>
                <c:pt idx="2">
                  <c:v>Ordering repeat prescriptions </c:v>
                </c:pt>
                <c:pt idx="3">
                  <c:v>Accessing medical records </c:v>
                </c:pt>
                <c:pt idx="4">
                  <c:v>Registering with a practice </c:v>
                </c:pt>
                <c:pt idx="5">
                  <c:v>Finding out test results </c:v>
                </c:pt>
                <c:pt idx="6">
                  <c:v>Making an administrative request (for example, asking for a fit note or updating contact details)</c:v>
                </c:pt>
                <c:pt idx="7">
                  <c:v>None of these</c:v>
                </c:pt>
                <c:pt idx="8">
                  <c:v>Total</c:v>
                </c:pt>
              </c:strCache>
            </c:strRef>
          </c:cat>
          <c:val>
            <c:numRef>
              <c:f>Sheet1!$B$2:$B$9</c:f>
              <c:numCache>
                <c:formatCode>General</c:formatCode>
                <c:ptCount val="8"/>
                <c:pt idx="0">
                  <c:v>35</c:v>
                </c:pt>
                <c:pt idx="1">
                  <c:v>10</c:v>
                </c:pt>
                <c:pt idx="2">
                  <c:v>15</c:v>
                </c:pt>
                <c:pt idx="3">
                  <c:v>6</c:v>
                </c:pt>
                <c:pt idx="4">
                  <c:v>12</c:v>
                </c:pt>
                <c:pt idx="5">
                  <c:v>8</c:v>
                </c:pt>
                <c:pt idx="6">
                  <c:v>8</c:v>
                </c:pt>
                <c:pt idx="7">
                  <c:v>47</c:v>
                </c:pt>
              </c:numCache>
            </c:numRef>
          </c:val>
          <c:extLst>
            <c:ext xmlns:c16="http://schemas.microsoft.com/office/drawing/2014/chart" uri="{C3380CC4-5D6E-409C-BE32-E72D297353CC}">
              <c16:uniqueId val="{00000008-A995-4EF1-ADB6-7B6E9FDF8C7E}"/>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9-A995-4EF1-ADB6-7B6E9FDF8C7E}"/>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A-A995-4EF1-ADB6-7B6E9FDF8C7E}"/>
                </c:ext>
              </c:extLst>
            </c:dLbl>
            <c:dLbl>
              <c:idx val="2"/>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B-A995-4EF1-ADB6-7B6E9FDF8C7E}"/>
                </c:ext>
              </c:extLst>
            </c:dLbl>
            <c:dLbl>
              <c:idx val="3"/>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C-A995-4EF1-ADB6-7B6E9FDF8C7E}"/>
                </c:ext>
              </c:extLst>
            </c:dLbl>
            <c:dLbl>
              <c:idx val="4"/>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D-A995-4EF1-ADB6-7B6E9FDF8C7E}"/>
                </c:ext>
              </c:extLst>
            </c:dLbl>
            <c:dLbl>
              <c:idx val="5"/>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E-A995-4EF1-ADB6-7B6E9FDF8C7E}"/>
                </c:ext>
              </c:extLst>
            </c:dLbl>
            <c:dLbl>
              <c:idx val="6"/>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F-A995-4EF1-ADB6-7B6E9FDF8C7E}"/>
                </c:ext>
              </c:extLst>
            </c:dLbl>
            <c:dLbl>
              <c:idx val="7"/>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10-A995-4EF1-ADB6-7B6E9FDF8C7E}"/>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Sheet1!$A$2:$A$10</c:f>
              <c:strCache>
                <c:ptCount val="9"/>
                <c:pt idx="0">
                  <c:v>Booking appointments</c:v>
                </c:pt>
                <c:pt idx="1">
                  <c:v>Filling in an online form to give information about a health issue (for example, to ask for an appointment or advice)</c:v>
                </c:pt>
                <c:pt idx="2">
                  <c:v>Ordering repeat prescriptions </c:v>
                </c:pt>
                <c:pt idx="3">
                  <c:v>Accessing medical records </c:v>
                </c:pt>
                <c:pt idx="4">
                  <c:v>Registering with a practice </c:v>
                </c:pt>
                <c:pt idx="5">
                  <c:v>Finding out test results </c:v>
                </c:pt>
                <c:pt idx="6">
                  <c:v>Making an administrative request (for example, asking for a fit note or updating contact details)</c:v>
                </c:pt>
                <c:pt idx="7">
                  <c:v>None of these</c:v>
                </c:pt>
                <c:pt idx="8">
                  <c:v>Total</c:v>
                </c:pt>
              </c:strCache>
            </c:strRef>
          </c:cat>
          <c:val>
            <c:numRef>
              <c:f>Sheet1!$C$2:$C$9</c:f>
              <c:numCache>
                <c:formatCode>General</c:formatCode>
                <c:ptCount val="8"/>
                <c:pt idx="0">
                  <c:v>59</c:v>
                </c:pt>
                <c:pt idx="1">
                  <c:v>8</c:v>
                </c:pt>
                <c:pt idx="2">
                  <c:v>28</c:v>
                </c:pt>
                <c:pt idx="3">
                  <c:v>13</c:v>
                </c:pt>
                <c:pt idx="4">
                  <c:v>3</c:v>
                </c:pt>
                <c:pt idx="5">
                  <c:v>22</c:v>
                </c:pt>
                <c:pt idx="6">
                  <c:v>5</c:v>
                </c:pt>
                <c:pt idx="7">
                  <c:v>29</c:v>
                </c:pt>
              </c:numCache>
            </c:numRef>
          </c:val>
          <c:extLst>
            <c:ext xmlns:c16="http://schemas.microsoft.com/office/drawing/2014/chart" uri="{C3380CC4-5D6E-409C-BE32-E72D297353CC}">
              <c16:uniqueId val="{00000011-A995-4EF1-ADB6-7B6E9FDF8C7E}"/>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3A04-4345-8D97-E95B9C0F9B36}"/>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3A04-4345-8D97-E95B9C0F9B3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Sheet1!$B$2:$B$3</c:f>
              <c:numCache>
                <c:formatCode>General</c:formatCode>
                <c:ptCount val="2"/>
                <c:pt idx="0">
                  <c:v>17</c:v>
                </c:pt>
                <c:pt idx="1">
                  <c:v>83</c:v>
                </c:pt>
              </c:numCache>
            </c:numRef>
          </c:val>
          <c:extLst>
            <c:ext xmlns:c16="http://schemas.microsoft.com/office/drawing/2014/chart" uri="{C3380CC4-5D6E-409C-BE32-E72D297353CC}">
              <c16:uniqueId val="{00000002-3A04-4345-8D97-E95B9C0F9B36}"/>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3A04-4345-8D97-E95B9C0F9B36}"/>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3A04-4345-8D97-E95B9C0F9B3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Yes</c:v>
                </c:pt>
                <c:pt idx="1">
                  <c:v>No</c:v>
                </c:pt>
                <c:pt idx="2">
                  <c:v>Total</c:v>
                </c:pt>
              </c:strCache>
            </c:strRef>
          </c:cat>
          <c:val>
            <c:numRef>
              <c:f>Sheet1!$C$2:$C$3</c:f>
              <c:numCache>
                <c:formatCode>General</c:formatCode>
                <c:ptCount val="2"/>
                <c:pt idx="0">
                  <c:v>43</c:v>
                </c:pt>
                <c:pt idx="1">
                  <c:v>57</c:v>
                </c:pt>
              </c:numCache>
            </c:numRef>
          </c:val>
          <c:extLst>
            <c:ext xmlns:c16="http://schemas.microsoft.com/office/drawing/2014/chart" uri="{C3380CC4-5D6E-409C-BE32-E72D297353CC}">
              <c16:uniqueId val="{00000005-3A04-4345-8D97-E95B9C0F9B36}"/>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8347-4B58-82CF-E9BBCA10A152}"/>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8347-4B58-82CF-E9BBCA10A152}"/>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Always or almost always / A lot of the time</c:v>
                </c:pt>
                <c:pt idx="1">
                  <c:v>Sometimes / Never or almost never</c:v>
                </c:pt>
                <c:pt idx="2">
                  <c:v>Total</c:v>
                </c:pt>
              </c:strCache>
            </c:strRef>
          </c:cat>
          <c:val>
            <c:numRef>
              <c:f>Sheet1!$B$2:$B$3</c:f>
              <c:numCache>
                <c:formatCode>General</c:formatCode>
                <c:ptCount val="2"/>
                <c:pt idx="0">
                  <c:v>21</c:v>
                </c:pt>
                <c:pt idx="1">
                  <c:v>79</c:v>
                </c:pt>
              </c:numCache>
            </c:numRef>
          </c:val>
          <c:extLst>
            <c:ext xmlns:c16="http://schemas.microsoft.com/office/drawing/2014/chart" uri="{C3380CC4-5D6E-409C-BE32-E72D297353CC}">
              <c16:uniqueId val="{00000002-8347-4B58-82CF-E9BBCA10A152}"/>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8347-4B58-82CF-E9BBCA10A152}"/>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8347-4B58-82CF-E9BBCA10A152}"/>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Always or almost always / A lot of the time</c:v>
                </c:pt>
                <c:pt idx="1">
                  <c:v>Sometimes / Never or almost never</c:v>
                </c:pt>
                <c:pt idx="2">
                  <c:v>Total</c:v>
                </c:pt>
              </c:strCache>
            </c:strRef>
          </c:cat>
          <c:val>
            <c:numRef>
              <c:f>Sheet1!$C$2:$C$3</c:f>
              <c:numCache>
                <c:formatCode>General</c:formatCode>
                <c:ptCount val="2"/>
                <c:pt idx="0">
                  <c:v>31</c:v>
                </c:pt>
                <c:pt idx="1">
                  <c:v>69</c:v>
                </c:pt>
              </c:numCache>
            </c:numRef>
          </c:val>
          <c:extLst>
            <c:ext xmlns:c16="http://schemas.microsoft.com/office/drawing/2014/chart" uri="{C3380CC4-5D6E-409C-BE32-E72D297353CC}">
              <c16:uniqueId val="{00000005-8347-4B58-82CF-E9BBCA10A152}"/>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4072-4114-B30D-DA2582830E16}"/>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4072-4114-B30D-DA2582830E1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Sheet1!$B$2:$B$3</c:f>
              <c:numCache>
                <c:formatCode>General</c:formatCode>
                <c:ptCount val="2"/>
                <c:pt idx="0">
                  <c:v>67</c:v>
                </c:pt>
                <c:pt idx="1">
                  <c:v>17</c:v>
                </c:pt>
              </c:numCache>
            </c:numRef>
          </c:val>
          <c:extLst>
            <c:ext xmlns:c16="http://schemas.microsoft.com/office/drawing/2014/chart" uri="{C3380CC4-5D6E-409C-BE32-E72D297353CC}">
              <c16:uniqueId val="{00000002-4072-4114-B30D-DA2582830E16}"/>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4072-4114-B30D-DA2582830E16}"/>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4072-4114-B30D-DA2582830E16}"/>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Good</c:v>
                </c:pt>
                <c:pt idx="1">
                  <c:v>Poor</c:v>
                </c:pt>
                <c:pt idx="2">
                  <c:v>Total</c:v>
                </c:pt>
              </c:strCache>
            </c:strRef>
          </c:cat>
          <c:val>
            <c:numRef>
              <c:f>Sheet1!$C$2:$C$3</c:f>
              <c:numCache>
                <c:formatCode>General</c:formatCode>
                <c:ptCount val="2"/>
                <c:pt idx="0">
                  <c:v>61</c:v>
                </c:pt>
                <c:pt idx="1">
                  <c:v>17</c:v>
                </c:pt>
              </c:numCache>
            </c:numRef>
          </c:val>
          <c:extLst>
            <c:ext xmlns:c16="http://schemas.microsoft.com/office/drawing/2014/chart" uri="{C3380CC4-5D6E-409C-BE32-E72D297353CC}">
              <c16:uniqueId val="{00000005-4072-4114-B30D-DA2582830E16}"/>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2024</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0-6676-4106-8EAE-23B71C570693}"/>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1-6676-4106-8EAE-23B71C570693}"/>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In the last 6 months</c:v>
                </c:pt>
                <c:pt idx="1">
                  <c:v>More than 6 months ago</c:v>
                </c:pt>
                <c:pt idx="2">
                  <c:v>Total</c:v>
                </c:pt>
              </c:strCache>
            </c:strRef>
          </c:cat>
          <c:val>
            <c:numRef>
              <c:f>Sheet1!$B$2:$B$3</c:f>
              <c:numCache>
                <c:formatCode>General</c:formatCode>
                <c:ptCount val="2"/>
                <c:pt idx="0">
                  <c:v>76</c:v>
                </c:pt>
                <c:pt idx="1">
                  <c:v>20</c:v>
                </c:pt>
              </c:numCache>
            </c:numRef>
          </c:val>
          <c:extLst>
            <c:ext xmlns:c16="http://schemas.microsoft.com/office/drawing/2014/chart" uri="{C3380CC4-5D6E-409C-BE32-E72D297353CC}">
              <c16:uniqueId val="{00000002-6676-4106-8EAE-23B71C570693}"/>
            </c:ext>
          </c:extLst>
        </c:ser>
        <c:ser>
          <c:idx val="1"/>
          <c:order val="1"/>
          <c:tx>
            <c:strRef>
              <c:f>Sheet1!$C$1</c:f>
              <c:strCache>
                <c:ptCount val="1"/>
                <c:pt idx="0">
                  <c:v>2025</c:v>
                </c:pt>
              </c:strCache>
            </c:strRef>
          </c:tx>
          <c:invertIfNegative val="1"/>
          <c:dLbls>
            <c:dLbl>
              <c:idx val="0"/>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3-6676-4106-8EAE-23B71C570693}"/>
                </c:ext>
              </c:extLst>
            </c:dLbl>
            <c:dLbl>
              <c:idx val="1"/>
              <c:spPr/>
              <c:txPr>
                <a:bodyPr/>
                <a:lstStyle/>
                <a:p>
                  <a:pPr>
                    <a:defRPr sz="800" smtId="4294967295"/>
                  </a:pPr>
                  <a:endParaRPr lang="en-US"/>
                </a:p>
              </c:txPr>
              <c:showLegendKey val="0"/>
              <c:showVal val="1"/>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ext xmlns:c16="http://schemas.microsoft.com/office/drawing/2014/chart" uri="{C3380CC4-5D6E-409C-BE32-E72D297353CC}">
                  <c16:uniqueId val="{00000004-6676-4106-8EAE-23B71C570693}"/>
                </c:ext>
              </c:extLst>
            </c:dLbl>
            <c:spPr>
              <a:noFill/>
              <a:ln>
                <a:noFill/>
              </a:ln>
              <a:effectLst/>
            </c:spPr>
            <c:txPr>
              <a:bodyPr/>
              <a:lstStyle/>
              <a:p>
                <a:pPr>
                  <a:defRPr sz="800" smtId="4294967295"/>
                </a:pPr>
                <a:endParaRPr lang="en-US"/>
              </a:p>
            </c:txPr>
            <c:showLegendKey val="0"/>
            <c:showVal val="0"/>
            <c:showCatName val="0"/>
            <c:showSerName val="0"/>
            <c:showPercent val="0"/>
            <c:showBubbleSize val="0"/>
            <c:extLst xmlns:a14="http://schemas.microsoft.com/office/drawing/2010/main" xmlns:wp="http://schemas.openxmlformats.org/drawingml/2006/wordprocessingDrawing" xmlns:w="http://schemas.openxmlformats.org/wordprocessingml/2006/main" xmlns:m="http://schemas.openxmlformats.org/officeDocument/2006/math">
              <c:ext xmlns:c15="http://schemas.microsoft.com/office/drawing/2012/chart" uri="{CE6537A1-D6FC-4f65-9D91-7224C49458BB}">
                <c15:showLeaderLines val="0"/>
              </c:ext>
            </c:extLst>
          </c:dLbls>
          <c:cat>
            <c:strRef>
              <c:f>Sheet1!$A$2:$A$4</c:f>
              <c:strCache>
                <c:ptCount val="3"/>
                <c:pt idx="0">
                  <c:v>In the last 6 months</c:v>
                </c:pt>
                <c:pt idx="1">
                  <c:v>More than 6 months ago</c:v>
                </c:pt>
                <c:pt idx="2">
                  <c:v>Total</c:v>
                </c:pt>
              </c:strCache>
            </c:strRef>
          </c:cat>
          <c:val>
            <c:numRef>
              <c:f>Sheet1!$C$2:$C$3</c:f>
              <c:numCache>
                <c:formatCode>General</c:formatCode>
                <c:ptCount val="2"/>
                <c:pt idx="0">
                  <c:v>78</c:v>
                </c:pt>
                <c:pt idx="1">
                  <c:v>22</c:v>
                </c:pt>
              </c:numCache>
            </c:numRef>
          </c:val>
          <c:extLst>
            <c:ext xmlns:c16="http://schemas.microsoft.com/office/drawing/2014/chart" uri="{C3380CC4-5D6E-409C-BE32-E72D297353CC}">
              <c16:uniqueId val="{00000005-6676-4106-8EAE-23B71C570693}"/>
            </c:ext>
          </c:extLst>
        </c:ser>
        <c:dLbls>
          <c:showLegendKey val="0"/>
          <c:showVal val="0"/>
          <c:showCatName val="0"/>
          <c:showSerName val="0"/>
          <c:showPercent val="0"/>
          <c:showBubbleSize val="0"/>
        </c:dLbls>
        <c:gapWidth val="150"/>
        <c:axId val="67451136"/>
        <c:axId val="66437120"/>
      </c:barChart>
      <c:catAx>
        <c:axId val="67451136"/>
        <c:scaling>
          <c:orientation val="minMax"/>
        </c:scaling>
        <c:delete val="0"/>
        <c:axPos val="b"/>
        <c:numFmt formatCode="General" sourceLinked="1"/>
        <c:majorTickMark val="out"/>
        <c:minorTickMark val="none"/>
        <c:tickLblPos val="nextTo"/>
        <c:txPr>
          <a:bodyPr vert="vert270"/>
          <a:lstStyle/>
          <a:p>
            <a:pPr>
              <a:defRPr sz="1100" smtId="4294967295">
                <a:solidFill>
                  <a:prstClr val="black"/>
                </a:solidFill>
                <a:latin typeface="Raleway"/>
              </a:defRPr>
            </a:pPr>
            <a:endParaRPr lang="en-US"/>
          </a:p>
        </c:txPr>
        <c:crossAx val="66437120"/>
        <c:crosses val="autoZero"/>
        <c:auto val="0"/>
        <c:lblAlgn val="ctr"/>
        <c:lblOffset val="100"/>
        <c:noMultiLvlLbl val="0"/>
      </c:catAx>
      <c:valAx>
        <c:axId val="66437120"/>
        <c:scaling>
          <c:orientation val="minMax"/>
          <c:min val="0"/>
        </c:scaling>
        <c:delete val="0"/>
        <c:axPos val="l"/>
        <c:title>
          <c:tx>
            <c:rich>
              <a:bodyPr vert="horz" rIns="127000"/>
              <a:lstStyle/>
              <a:p>
                <a:pPr>
                  <a:defRPr/>
                </a:pPr>
                <a:r>
                  <a:t>%</a:t>
                </a:r>
              </a:p>
            </c:rich>
          </c:tx>
          <c:overlay val="0"/>
        </c:title>
        <c:numFmt formatCode="General" sourceLinked="1"/>
        <c:majorTickMark val="out"/>
        <c:minorTickMark val="none"/>
        <c:tickLblPos val="nextTo"/>
        <c:txPr>
          <a:bodyPr/>
          <a:lstStyle/>
          <a:p>
            <a:pPr>
              <a:defRPr sz="1100" smtId="4294967295"/>
            </a:pPr>
            <a:endParaRPr lang="en-US"/>
          </a:p>
        </c:txPr>
        <c:crossAx val="67451136"/>
        <c:crosses val="autoZero"/>
        <c:crossBetween val="between"/>
      </c:valAx>
    </c:plotArea>
    <c:legend>
      <c:legendPos val="b"/>
      <c:overlay val="0"/>
      <c:txPr>
        <a:bodyPr/>
        <a:lstStyle/>
        <a:p>
          <a:pPr>
            <a:defRPr sz="1000" smtId="4294967295">
              <a:solidFill>
                <a:srgbClr val="000000"/>
              </a:solidFill>
            </a:defRPr>
          </a:pPr>
          <a:endParaRPr lang="en-US"/>
        </a:p>
      </c:txPr>
    </c:legend>
    <c:plotVisOnly val="1"/>
    <c:dispBlanksAs val="zero"/>
    <c:showDLblsOverMax val="1"/>
  </c:chart>
  <c:txPr>
    <a:bodyPr/>
    <a:lstStyle/>
    <a:p>
      <a:pPr>
        <a:defRPr sz="1800" smtId="4294967295"/>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CB2DA65-4D91-4BC0-9549-1410395B377C}" type="datetimeFigureOut">
              <a:rPr lang="en-GB" smtClean="0"/>
              <a:t>12/07/2025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5E8BD31-9C04-4394-AB07-ECBDF355BEEE}" type="slidenum">
              <a:rPr lang="en-GB" smtClean="0"/>
              <a:t>‹#›</a:t>
            </a:fld>
            <a:endParaRPr lang="en-GB"/>
          </a:p>
        </p:txBody>
      </p:sp>
    </p:spTree>
    <p:extLst>
      <p:ext uri="{BB962C8B-B14F-4D97-AF65-F5344CB8AC3E}">
        <p14:creationId xmlns:p14="http://schemas.microsoft.com/office/powerpoint/2010/main" val="521949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5E8BD31-9C04-4394-AB07-ECBDF355BEEE}" type="slidenum">
              <a:rPr lang="en-GB" smtClean="0"/>
              <a:t>1</a:t>
            </a:fld>
            <a:endParaRPr lang="en-GB"/>
          </a:p>
        </p:txBody>
      </p:sp>
    </p:spTree>
    <p:extLst>
      <p:ext uri="{BB962C8B-B14F-4D97-AF65-F5344CB8AC3E}">
        <p14:creationId xmlns:p14="http://schemas.microsoft.com/office/powerpoint/2010/main" val="40744483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 y="739775"/>
            <a:ext cx="6569075" cy="3695700"/>
          </a:xfrm>
        </p:spPr>
      </p:sp>
      <p:sp>
        <p:nvSpPr>
          <p:cNvPr id="4" name="Slide Number Placeholder 3"/>
          <p:cNvSpPr>
            <a:spLocks noGrp="1"/>
          </p:cNvSpPr>
          <p:nvPr>
            <p:ph type="sldNum" sz="quarter" idx="10"/>
          </p:nvPr>
        </p:nvSpPr>
        <p:spPr/>
        <p:txBody>
          <a:bodyPr/>
          <a:lstStyle/>
          <a:p>
            <a:pPr marL="0" marR="0" lvl="0" indent="0" algn="r" defTabSz="906463" rtl="0" eaLnBrk="1" fontAlgn="base" latinLnBrk="0" hangingPunct="1">
              <a:lnSpc>
                <a:spcPct val="100000"/>
              </a:lnSpc>
              <a:spcBef>
                <a:spcPct val="0"/>
              </a:spcBef>
              <a:spcAft>
                <a:spcPct val="0"/>
              </a:spcAft>
              <a:buClrTx/>
              <a:buSzTx/>
              <a:buFontTx/>
              <a:buNone/>
              <a:defRPr/>
            </a:pPr>
            <a:endParaRPr kumimoji="0" lang="en-GB" sz="1000" b="0" i="0" u="none" strike="noStrike" kern="1200" cap="none" spc="0" normalizeH="0" baseline="0" noProof="0">
              <a:ln>
                <a:noFill/>
              </a:ln>
              <a:solidFill>
                <a:prstClr val="black"/>
              </a:solidFill>
              <a:effectLst/>
              <a:uLnTx/>
              <a:uFillTx/>
              <a:latin typeface="Arial Black" pitchFamily="34" charset="0"/>
              <a:ea typeface="+mn-ea"/>
              <a:cs typeface="+mn-cs"/>
            </a:endParaRPr>
          </a:p>
        </p:txBody>
      </p:sp>
      <p:sp>
        <p:nvSpPr>
          <p:cNvPr id="6" name="Notes Placeholder 5">
            <a:extLst>
              <a:ext uri="{FF2B5EF4-FFF2-40B4-BE49-F238E27FC236}">
                <a16:creationId xmlns:a16="http://schemas.microsoft.com/office/drawing/2014/main" id="{12485709-A2A8-4F7A-BB11-5DACBF0C27FC}"/>
              </a:ext>
            </a:extLst>
          </p:cNvPr>
          <p:cNvSpPr>
            <a:spLocks noGrp="1"/>
          </p:cNvSpPr>
          <p:nvPr>
            <p:ph type="body" sz="quarter" idx="3"/>
          </p:nvPr>
        </p:nvSpPr>
        <p:spPr/>
        <p:txBody>
          <a:bodyPr/>
          <a:lstStyle/>
          <a:p>
            <a:endParaRPr lang="en-GB"/>
          </a:p>
        </p:txBody>
      </p:sp>
    </p:spTree>
    <p:extLst>
      <p:ext uri="{BB962C8B-B14F-4D97-AF65-F5344CB8AC3E}">
        <p14:creationId xmlns:p14="http://schemas.microsoft.com/office/powerpoint/2010/main" val="2746484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Divider ">
    <p:bg>
      <p:bgPr>
        <a:solidFill>
          <a:schemeClr val="tx1"/>
        </a:solidFill>
        <a:effectLst/>
      </p:bgPr>
    </p:bg>
    <p:spTree>
      <p:nvGrpSpPr>
        <p:cNvPr id="1" name=""/>
        <p:cNvGrpSpPr/>
        <p:nvPr/>
      </p:nvGrpSpPr>
      <p:grpSpPr>
        <a:xfrm>
          <a:off x="0" y="0"/>
          <a:ext cx="0" cy="0"/>
          <a:chOff x="0" y="0"/>
          <a:chExt cx="0" cy="0"/>
        </a:xfrm>
      </p:grpSpPr>
      <p:sp>
        <p:nvSpPr>
          <p:cNvPr id="33" name="Rectangle 32"/>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3" name="Title 1"/>
          <p:cNvSpPr>
            <a:spLocks noGrp="1"/>
          </p:cNvSpPr>
          <p:nvPr>
            <p:ph type="title" hasCustomPrompt="1"/>
          </p:nvPr>
        </p:nvSpPr>
        <p:spPr bwMode="ltGray">
          <a:xfrm>
            <a:off x="4" y="1988843"/>
            <a:ext cx="9261254" cy="952283"/>
          </a:xfrm>
          <a:noFill/>
        </p:spPr>
        <p:txBody>
          <a:bodyPr lIns="216000" rIns="360000" bIns="0" anchor="b" anchorCtr="0"/>
          <a:lstStyle>
            <a:lvl1pPr>
              <a:defRPr sz="2800" i="0" baseline="0">
                <a:solidFill>
                  <a:schemeClr val="bg1"/>
                </a:solidFill>
              </a:defRPr>
            </a:lvl1pPr>
          </a:lstStyle>
          <a:p>
            <a:r>
              <a:rPr lang="en-US"/>
              <a:t>Click to edit main title Arial Bold size 28</a:t>
            </a:r>
            <a:endParaRPr lang="en-GB"/>
          </a:p>
        </p:txBody>
      </p:sp>
      <p:sp>
        <p:nvSpPr>
          <p:cNvPr id="30" name="Text Placeholder 29"/>
          <p:cNvSpPr>
            <a:spLocks noGrp="1"/>
          </p:cNvSpPr>
          <p:nvPr>
            <p:ph type="body" sz="quarter" idx="10" hasCustomPrompt="1"/>
          </p:nvPr>
        </p:nvSpPr>
        <p:spPr bwMode="ltGray">
          <a:xfrm>
            <a:off x="1" y="3172814"/>
            <a:ext cx="7934570" cy="616226"/>
          </a:xfrm>
        </p:spPr>
        <p:txBody>
          <a:bodyPr lIns="216000" rIns="720000"/>
          <a:lstStyle>
            <a:lvl1pPr>
              <a:buNone/>
              <a:defRPr sz="2000" b="1">
                <a:solidFill>
                  <a:srgbClr val="A0DCB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Subtitle Arial Bold size 20</a:t>
            </a:r>
          </a:p>
        </p:txBody>
      </p:sp>
      <p:sp>
        <p:nvSpPr>
          <p:cNvPr id="32" name="TextBox 31"/>
          <p:cNvSpPr txBox="1"/>
          <p:nvPr userDrawn="1"/>
        </p:nvSpPr>
        <p:spPr bwMode="ltGray">
          <a:xfrm>
            <a:off x="8909563" y="4691383"/>
            <a:ext cx="3282442" cy="642918"/>
          </a:xfrm>
          <a:prstGeom prst="rect">
            <a:avLst/>
          </a:prstGeom>
          <a:noFill/>
        </p:spPr>
        <p:txBody>
          <a:bodyPr wrap="square" lIns="0" tIns="36000" rIns="252000" bIns="0" rtlCol="0" anchor="t" anchorCtr="0">
            <a:noAutofit/>
          </a:bodyPr>
          <a:lstStyle/>
          <a:p>
            <a:pPr algn="r">
              <a:spcBef>
                <a:spcPct val="20000"/>
              </a:spcBef>
            </a:pPr>
            <a:r>
              <a:rPr lang="en-US" sz="700">
                <a:solidFill>
                  <a:schemeClr val="bg1"/>
                </a:solidFill>
              </a:rPr>
              <a:t>Version 1| Public</a:t>
            </a:r>
          </a:p>
        </p:txBody>
      </p:sp>
      <p:cxnSp>
        <p:nvCxnSpPr>
          <p:cNvPr id="13" name="Straight Connector 12"/>
          <p:cNvCxnSpPr/>
          <p:nvPr userDrawn="1"/>
        </p:nvCxnSpPr>
        <p:spPr bwMode="ltGray">
          <a:xfrm>
            <a:off x="0" y="4435524"/>
            <a:ext cx="12192000" cy="1588"/>
          </a:xfrm>
          <a:prstGeom prst="line">
            <a:avLst/>
          </a:prstGeom>
          <a:solidFill>
            <a:schemeClr val="accent2"/>
          </a:solidFill>
          <a:ln w="12700" cap="flat" cmpd="sng" algn="ctr">
            <a:solidFill>
              <a:srgbClr val="7896C2"/>
            </a:solidFill>
            <a:prstDash val="solid"/>
            <a:round/>
            <a:headEnd type="none" w="med" len="med"/>
            <a:tailEnd type="none" w="med" len="med"/>
          </a:ln>
          <a:effectLst/>
        </p:spPr>
      </p:cxnSp>
    </p:spTree>
    <p:extLst>
      <p:ext uri="{BB962C8B-B14F-4D97-AF65-F5344CB8AC3E}">
        <p14:creationId xmlns:p14="http://schemas.microsoft.com/office/powerpoint/2010/main" val="2354721187"/>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Full Page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
        <p:nvSpPr>
          <p:cNvPr id="13" name="Content Placeholder 12"/>
          <p:cNvSpPr>
            <a:spLocks noGrp="1"/>
          </p:cNvSpPr>
          <p:nvPr>
            <p:ph sz="quarter" idx="10" hasCustomPrompt="1"/>
          </p:nvPr>
        </p:nvSpPr>
        <p:spPr>
          <a:xfrm>
            <a:off x="302851" y="1135070"/>
            <a:ext cx="11590217" cy="5076825"/>
          </a:xfrm>
        </p:spPr>
        <p:txBody>
          <a:bodyPr/>
          <a:lstStyle>
            <a:lvl1pPr>
              <a:buClr>
                <a:schemeClr val="tx1"/>
              </a:buClr>
              <a:defRPr>
                <a:solidFill>
                  <a:srgbClr val="424242"/>
                </a:solidFill>
              </a:defRPr>
            </a:lvl1pPr>
            <a:lvl2pPr>
              <a:buClr>
                <a:schemeClr val="tx1"/>
              </a:buClr>
              <a:defRPr baseline="0">
                <a:solidFill>
                  <a:srgbClr val="424242"/>
                </a:solidFill>
              </a:defRPr>
            </a:lvl2pPr>
            <a:lvl3pPr>
              <a:buClr>
                <a:schemeClr val="tx1"/>
              </a:buClr>
              <a:defRPr baseline="0">
                <a:solidFill>
                  <a:srgbClr val="424242"/>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Tree>
    <p:extLst>
      <p:ext uri="{BB962C8B-B14F-4D97-AF65-F5344CB8AC3E}">
        <p14:creationId xmlns:p14="http://schemas.microsoft.com/office/powerpoint/2010/main" val="416163587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lIns="0" tIns="0" rIns="0" bIns="0"/>
          <a:lstStyle>
            <a:lvl1pPr>
              <a:defRPr baseline="0"/>
            </a:lvl1pPr>
          </a:lstStyle>
          <a:p>
            <a:r>
              <a:rPr lang="en-US"/>
              <a:t>Click to edit slide title Arial Bold size 24</a:t>
            </a:r>
            <a:endParaRPr lang="en-GB"/>
          </a:p>
        </p:txBody>
      </p:sp>
    </p:spTree>
    <p:extLst>
      <p:ext uri="{BB962C8B-B14F-4D97-AF65-F5344CB8AC3E}">
        <p14:creationId xmlns:p14="http://schemas.microsoft.com/office/powerpoint/2010/main" val="203993842"/>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Statement Divider - Primary Colour">
    <p:bg>
      <p:bgPr>
        <a:solidFill>
          <a:schemeClr val="tx1"/>
        </a:solidFill>
        <a:effectLst/>
      </p:bgPr>
    </p:bg>
    <p:spTree>
      <p:nvGrpSpPr>
        <p:cNvPr id="1" name=""/>
        <p:cNvGrpSpPr/>
        <p:nvPr/>
      </p:nvGrpSpPr>
      <p:grpSpPr>
        <a:xfrm>
          <a:off x="0" y="0"/>
          <a:ext cx="0" cy="0"/>
          <a:chOff x="0" y="0"/>
          <a:chExt cx="0" cy="0"/>
        </a:xfrm>
      </p:grpSpPr>
      <p:sp>
        <p:nvSpPr>
          <p:cNvPr id="42" name="Rectangle 41"/>
          <p:cNvSpPr/>
          <p:nvPr userDrawn="1"/>
        </p:nvSpPr>
        <p:spPr bwMode="gray">
          <a:xfrm>
            <a:off x="1" y="0"/>
            <a:ext cx="12205894" cy="6858000"/>
          </a:xfrm>
          <a:prstGeom prst="rect">
            <a:avLst/>
          </a:prstGeom>
          <a:solidFill>
            <a:schemeClr val="accent3"/>
          </a:solidFill>
          <a:ln w="9525" cap="flat" cmpd="sng" algn="ctr">
            <a:noFill/>
            <a:prstDash val="solid"/>
            <a:round/>
            <a:headEnd type="none" w="med" len="med"/>
            <a:tailEnd type="none" w="med" len="med"/>
          </a:ln>
          <a:effectLst/>
        </p:spPr>
        <p:txBody>
          <a:bodyPr vert="horz" wrap="square" lIns="90000" tIns="72000" rIns="90000" bIns="72000" numCol="1" rtlCol="0" anchor="t" anchorCtr="0" compatLnSpc="1">
            <a:prstTxWarp prst="textNoShape">
              <a:avLst/>
            </a:prstTxWarp>
            <a:noAutofit/>
          </a:bodyPr>
          <a:lstStyle/>
          <a:p>
            <a:pPr marL="173038" marR="0" indent="-173038" algn="l" defTabSz="914400" rtl="0" eaLnBrk="1" fontAlgn="base" latinLnBrk="0" hangingPunct="1">
              <a:lnSpc>
                <a:spcPct val="100000"/>
              </a:lnSpc>
              <a:spcBef>
                <a:spcPct val="0"/>
              </a:spcBef>
              <a:spcAft>
                <a:spcPct val="0"/>
              </a:spcAft>
              <a:buClrTx/>
              <a:buSzTx/>
              <a:buFont typeface="Arial" pitchFamily="34" charset="0"/>
              <a:buChar char="•"/>
            </a:pPr>
            <a:endParaRPr kumimoji="0" lang="en-GB" sz="1800" b="0" i="0" u="none" strike="noStrike" cap="none" normalizeH="0" baseline="0">
              <a:ln>
                <a:noFill/>
              </a:ln>
              <a:solidFill>
                <a:schemeClr val="bg1"/>
              </a:solidFill>
              <a:effectLst/>
              <a:latin typeface="Arial"/>
            </a:endParaRPr>
          </a:p>
        </p:txBody>
      </p:sp>
      <p:sp>
        <p:nvSpPr>
          <p:cNvPr id="57" name="Text Placeholder 29"/>
          <p:cNvSpPr>
            <a:spLocks noGrp="1"/>
          </p:cNvSpPr>
          <p:nvPr>
            <p:ph type="body" sz="quarter" idx="17" hasCustomPrompt="1"/>
          </p:nvPr>
        </p:nvSpPr>
        <p:spPr bwMode="gray">
          <a:xfrm>
            <a:off x="304805" y="2866143"/>
            <a:ext cx="11605846" cy="677108"/>
          </a:xfrm>
        </p:spPr>
        <p:txBody>
          <a:bodyPr wrap="square" lIns="216000" rIns="216000" anchor="ctr">
            <a:spAutoFit/>
          </a:bodyPr>
          <a:lstStyle>
            <a:lvl1pPr marL="0" indent="0">
              <a:buNone/>
              <a:defRPr sz="4400" b="1" baseline="0">
                <a:solidFill>
                  <a:schemeClr val="bg1"/>
                </a:solidFill>
              </a:defRPr>
            </a:lvl1pPr>
            <a:lvl2pPr>
              <a:buNone/>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slice title Arial Bold size 44</a:t>
            </a:r>
          </a:p>
        </p:txBody>
      </p:sp>
    </p:spTree>
    <p:extLst>
      <p:ext uri="{BB962C8B-B14F-4D97-AF65-F5344CB8AC3E}">
        <p14:creationId xmlns:p14="http://schemas.microsoft.com/office/powerpoint/2010/main" val="39255244"/>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Bullets - Title and Full Page Content (With Question, Base &amp; Source)">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lvl1pPr>
              <a:defRPr baseline="0"/>
            </a:lvl1pPr>
          </a:lstStyle>
          <a:p>
            <a:r>
              <a:rPr lang="en-US"/>
              <a:t>Click to edit slide title Arial Bold size 24</a:t>
            </a:r>
            <a:endParaRPr lang="en-GB"/>
          </a:p>
        </p:txBody>
      </p:sp>
      <p:sp>
        <p:nvSpPr>
          <p:cNvPr id="18" name="Content Placeholder 12"/>
          <p:cNvSpPr>
            <a:spLocks noGrp="1"/>
          </p:cNvSpPr>
          <p:nvPr>
            <p:ph sz="quarter" idx="10" hasCustomPrompt="1"/>
          </p:nvPr>
        </p:nvSpPr>
        <p:spPr bwMode="gray">
          <a:xfrm>
            <a:off x="302851" y="1196753"/>
            <a:ext cx="11658601" cy="4392953"/>
          </a:xfrm>
        </p:spPr>
        <p:txBody>
          <a:bodyPr/>
          <a:lstStyle>
            <a:lvl1pPr>
              <a:buClr>
                <a:schemeClr val="tx1"/>
              </a:buClr>
              <a:defRPr>
                <a:solidFill>
                  <a:schemeClr val="tx1"/>
                </a:solidFill>
              </a:defRPr>
            </a:lvl1pPr>
            <a:lvl2pPr>
              <a:buClr>
                <a:schemeClr val="tx1"/>
              </a:buClr>
              <a:defRPr baseline="0">
                <a:solidFill>
                  <a:schemeClr val="tx1"/>
                </a:solidFill>
              </a:defRPr>
            </a:lvl2pPr>
            <a:lvl3pPr>
              <a:buClr>
                <a:schemeClr val="tx1"/>
              </a:buClr>
              <a:defRPr baseline="0">
                <a:solidFill>
                  <a:schemeClr val="tx1"/>
                </a:solidFill>
              </a:defRPr>
            </a:lvl3pPr>
          </a:lstStyle>
          <a:p>
            <a:pPr lvl="0"/>
            <a:r>
              <a:rPr lang="en-US"/>
              <a:t>Click to edit text Arial size 18</a:t>
            </a:r>
          </a:p>
          <a:p>
            <a:pPr lvl="1"/>
            <a:r>
              <a:rPr lang="en-US"/>
              <a:t>First level bullet Arial size 18</a:t>
            </a:r>
          </a:p>
          <a:p>
            <a:pPr lvl="2"/>
            <a:r>
              <a:rPr lang="en-GB"/>
              <a:t>Second level bullet Arial size 16</a:t>
            </a:r>
            <a:endParaRPr lang="en-US"/>
          </a:p>
        </p:txBody>
      </p:sp>
      <p:sp>
        <p:nvSpPr>
          <p:cNvPr id="19" name="Text Placeholder 8"/>
          <p:cNvSpPr>
            <a:spLocks noGrp="1"/>
          </p:cNvSpPr>
          <p:nvPr>
            <p:ph type="body" sz="quarter" idx="12" hasCustomPrompt="1"/>
          </p:nvPr>
        </p:nvSpPr>
        <p:spPr bwMode="gray">
          <a:xfrm>
            <a:off x="302851" y="6125580"/>
            <a:ext cx="7678617" cy="216454"/>
          </a:xfrm>
          <a:prstGeom prst="rect">
            <a:avLst/>
          </a:prstGeom>
        </p:spPr>
        <p:txBody>
          <a:bodyPr anchor="ctr" anchorCtr="0"/>
          <a:lstStyle>
            <a:lvl1pPr marL="0" indent="0" algn="l">
              <a:buNone/>
              <a:defRPr sz="800">
                <a:solidFill>
                  <a:schemeClr val="bg1"/>
                </a:solidFill>
              </a:defRPr>
            </a:lvl1pPr>
          </a:lstStyle>
          <a:p>
            <a:pPr lvl="0"/>
            <a:r>
              <a:rPr lang="en-US"/>
              <a:t>Click to edit Base</a:t>
            </a:r>
          </a:p>
        </p:txBody>
      </p:sp>
    </p:spTree>
    <p:extLst>
      <p:ext uri="{BB962C8B-B14F-4D97-AF65-F5344CB8AC3E}">
        <p14:creationId xmlns:p14="http://schemas.microsoft.com/office/powerpoint/2010/main" val="3060138438"/>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rgbClr val="005EB8"/>
        </a:solidFill>
        <a:effectLst/>
      </p:bgPr>
    </p:bg>
    <p:spTree>
      <p:nvGrpSpPr>
        <p:cNvPr id="1" name=""/>
        <p:cNvGrpSpPr/>
        <p:nvPr/>
      </p:nvGrpSpPr>
      <p:grpSpPr>
        <a:xfrm>
          <a:off x="0" y="0"/>
          <a:ext cx="0" cy="0"/>
          <a:chOff x="0" y="0"/>
          <a:chExt cx="0" cy="0"/>
        </a:xfrm>
      </p:grpSpPr>
      <p:sp>
        <p:nvSpPr>
          <p:cNvPr id="1135" name="Rectangle 111"/>
          <p:cNvSpPr>
            <a:spLocks noChangeArrowheads="1"/>
          </p:cNvSpPr>
          <p:nvPr userDrawn="1"/>
        </p:nvSpPr>
        <p:spPr bwMode="gray">
          <a:xfrm flipV="1">
            <a:off x="0" y="796437"/>
            <a:ext cx="12192000" cy="5533018"/>
          </a:xfrm>
          <a:prstGeom prst="rect">
            <a:avLst/>
          </a:prstGeom>
          <a:solidFill>
            <a:schemeClr val="bg1"/>
          </a:solidFill>
          <a:ln w="9525">
            <a:noFill/>
            <a:miter lim="800000"/>
          </a:ln>
          <a:effectLst/>
        </p:spPr>
        <p:txBody>
          <a:bodyPr wrap="none" lIns="90000" tIns="46800" rIns="90000" bIns="46800" anchor="ctr"/>
          <a:lstStyle/>
          <a:p>
            <a:pPr algn="l" eaLnBrk="1" hangingPunct="1">
              <a:spcBef>
                <a:spcPct val="0"/>
              </a:spcBef>
              <a:defRPr/>
            </a:pPr>
            <a:endParaRPr lang="en-GB" sz="2400"/>
          </a:p>
        </p:txBody>
      </p:sp>
      <p:sp>
        <p:nvSpPr>
          <p:cNvPr id="22533" name="Rectangle 2"/>
          <p:cNvSpPr>
            <a:spLocks noGrp="1" noChangeArrowheads="1"/>
          </p:cNvSpPr>
          <p:nvPr>
            <p:ph type="title"/>
          </p:nvPr>
        </p:nvSpPr>
        <p:spPr bwMode="gray">
          <a:xfrm>
            <a:off x="304986" y="0"/>
            <a:ext cx="9925567" cy="764704"/>
          </a:xfrm>
          <a:prstGeom prst="rect">
            <a:avLst/>
          </a:prstGeom>
          <a:noFill/>
          <a:ln w="9525">
            <a:noFill/>
            <a:miter lim="800000"/>
          </a:ln>
        </p:spPr>
        <p:txBody>
          <a:bodyPr vert="horz" wrap="square" lIns="0" tIns="0" rIns="0" bIns="0" numCol="1" anchor="ctr" anchorCtr="0" compatLnSpc="1">
            <a:prstTxWarp prst="textNoShape">
              <a:avLst/>
            </a:prstTxWarp>
          </a:bodyPr>
          <a:lstStyle/>
          <a:p>
            <a:pPr lvl="0"/>
            <a:r>
              <a:rPr lang="en-GB"/>
              <a:t>Click to edit slide title Arial Bold size 24</a:t>
            </a:r>
          </a:p>
        </p:txBody>
      </p:sp>
      <p:sp>
        <p:nvSpPr>
          <p:cNvPr id="24" name="TextBox 23"/>
          <p:cNvSpPr txBox="1"/>
          <p:nvPr/>
        </p:nvSpPr>
        <p:spPr bwMode="gray">
          <a:xfrm>
            <a:off x="996017" y="6675966"/>
            <a:ext cx="7033897"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2025 | Version 1 | Public</a:t>
            </a:r>
          </a:p>
        </p:txBody>
      </p:sp>
      <p:sp>
        <p:nvSpPr>
          <p:cNvPr id="12" name="Text Placeholder 11"/>
          <p:cNvSpPr>
            <a:spLocks noGrp="1"/>
          </p:cNvSpPr>
          <p:nvPr>
            <p:ph type="body" idx="1"/>
          </p:nvPr>
        </p:nvSpPr>
        <p:spPr>
          <a:xfrm>
            <a:off x="302852" y="1125538"/>
            <a:ext cx="11586308" cy="5086350"/>
          </a:xfrm>
          <a:prstGeom prst="rect">
            <a:avLst/>
          </a:prstGeom>
        </p:spPr>
        <p:txBody>
          <a:bodyPr vert="horz" lIns="0" tIns="0" rIns="0" bIns="0" rtlCol="0">
            <a:noAutofit/>
          </a:bodyPr>
          <a:lstStyle/>
          <a:p>
            <a:pPr lvl="0"/>
            <a:r>
              <a:rPr lang="en-US"/>
              <a:t>Click to add text Arial size 18</a:t>
            </a:r>
          </a:p>
          <a:p>
            <a:pPr lvl="1"/>
            <a:r>
              <a:rPr lang="en-US"/>
              <a:t>Second level Arial size 18</a:t>
            </a:r>
          </a:p>
          <a:p>
            <a:pPr lvl="2"/>
            <a:r>
              <a:rPr lang="en-US"/>
              <a:t>Third level Arial size 16</a:t>
            </a:r>
          </a:p>
          <a:p>
            <a:pPr lvl="3"/>
            <a:r>
              <a:rPr lang="en-US"/>
              <a:t>Fourth level size 16</a:t>
            </a:r>
          </a:p>
          <a:p>
            <a:pPr lvl="4"/>
            <a:r>
              <a:rPr lang="en-US"/>
              <a:t>Fifth level size 16</a:t>
            </a:r>
          </a:p>
        </p:txBody>
      </p:sp>
      <p:sp>
        <p:nvSpPr>
          <p:cNvPr id="10" name="TextBox 9"/>
          <p:cNvSpPr txBox="1"/>
          <p:nvPr/>
        </p:nvSpPr>
        <p:spPr bwMode="gray">
          <a:xfrm>
            <a:off x="245630" y="6663833"/>
            <a:ext cx="751561" cy="142852"/>
          </a:xfrm>
          <a:prstGeom prst="rect">
            <a:avLst/>
          </a:prstGeom>
          <a:noFill/>
        </p:spPr>
        <p:txBody>
          <a:bodyPr wrap="square" lIns="0" tIns="0" rIns="0" bIns="0" rtlCol="0" anchor="t" anchorCtr="0">
            <a:noAutofit/>
          </a:bodyPr>
          <a:lstStyle/>
          <a:p>
            <a:pPr algn="l">
              <a:spcBef>
                <a:spcPct val="20000"/>
              </a:spcBef>
            </a:pPr>
            <a:r>
              <a:rPr lang="en-US" sz="700">
                <a:solidFill>
                  <a:schemeClr val="bg1"/>
                </a:solidFill>
              </a:rPr>
              <a:t>© Ipsos</a:t>
            </a:r>
          </a:p>
        </p:txBody>
      </p:sp>
      <p:sp>
        <p:nvSpPr>
          <p:cNvPr id="30" name="TextBox 29"/>
          <p:cNvSpPr txBox="1"/>
          <p:nvPr userDrawn="1"/>
        </p:nvSpPr>
        <p:spPr bwMode="gray">
          <a:xfrm>
            <a:off x="6006558" y="6468185"/>
            <a:ext cx="165110" cy="161583"/>
          </a:xfrm>
          <a:prstGeom prst="rect">
            <a:avLst/>
          </a:prstGeom>
          <a:noFill/>
        </p:spPr>
        <p:txBody>
          <a:bodyPr wrap="none" lIns="0" tIns="0" rIns="0" bIns="0" rtlCol="0">
            <a:spAutoFit/>
          </a:bodyPr>
          <a:lstStyle/>
          <a:p>
            <a:pPr algn="l"/>
            <a:fld id="{2B5C0119-A79E-4519-AC81-846F0D8B06F9}" type="slidenum">
              <a:rPr lang="en-GB" sz="1050">
                <a:solidFill>
                  <a:schemeClr val="bg1"/>
                </a:solidFill>
                <a:latin typeface="Arial"/>
              </a:rPr>
              <a:pPr algn="l"/>
              <a:t>‹#›</a:t>
            </a:fld>
            <a:endParaRPr lang="en-GB" sz="1050">
              <a:solidFill>
                <a:schemeClr val="bg1"/>
              </a:solidFill>
              <a:latin typeface="Arial"/>
            </a:endParaRPr>
          </a:p>
        </p:txBody>
      </p:sp>
      <p:grpSp>
        <p:nvGrpSpPr>
          <p:cNvPr id="25" name="Group 24">
            <a:extLst>
              <a:ext uri="{FF2B5EF4-FFF2-40B4-BE49-F238E27FC236}">
                <a16:creationId xmlns:a16="http://schemas.microsoft.com/office/drawing/2014/main" id="{5020CD5F-E62D-4223-AF60-747DF20D842B}"/>
              </a:ext>
            </a:extLst>
          </p:cNvPr>
          <p:cNvGrpSpPr>
            <a:grpSpLocks noChangeAspect="1"/>
          </p:cNvGrpSpPr>
          <p:nvPr userDrawn="1"/>
        </p:nvGrpSpPr>
        <p:grpSpPr>
          <a:xfrm>
            <a:off x="11639258" y="6412458"/>
            <a:ext cx="420714" cy="362512"/>
            <a:chOff x="1020" y="346"/>
            <a:chExt cx="4114" cy="3756"/>
          </a:xfrm>
          <a:effectLst/>
        </p:grpSpPr>
        <p:sp>
          <p:nvSpPr>
            <p:cNvPr id="26" name="Freeform 61">
              <a:extLst>
                <a:ext uri="{FF2B5EF4-FFF2-40B4-BE49-F238E27FC236}">
                  <a16:creationId xmlns:a16="http://schemas.microsoft.com/office/drawing/2014/main" id="{F7FCC120-0ABA-4140-8896-0E9616CD0C22}"/>
                </a:ext>
              </a:extLst>
            </p:cNvPr>
            <p:cNvSpPr/>
            <p:nvPr userDrawn="1"/>
          </p:nvSpPr>
          <p:spPr>
            <a:xfrm>
              <a:off x="1020" y="346"/>
              <a:ext cx="4114" cy="3756"/>
            </a:xfrm>
            <a:custGeom>
              <a:avLst/>
              <a:gdLst/>
              <a:ahLst/>
              <a:cxnLst>
                <a:cxn ang="0">
                  <a:pos x="0" y="3756"/>
                </a:cxn>
                <a:cxn ang="0">
                  <a:pos x="0" y="0"/>
                </a:cxn>
                <a:cxn ang="0">
                  <a:pos x="4022" y="0"/>
                </a:cxn>
                <a:cxn ang="0">
                  <a:pos x="4022" y="0"/>
                </a:cxn>
                <a:cxn ang="0">
                  <a:pos x="4040" y="118"/>
                </a:cxn>
                <a:cxn ang="0">
                  <a:pos x="4054" y="234"/>
                </a:cxn>
                <a:cxn ang="0">
                  <a:pos x="4068" y="350"/>
                </a:cxn>
                <a:cxn ang="0">
                  <a:pos x="4078" y="468"/>
                </a:cxn>
                <a:cxn ang="0">
                  <a:pos x="4088" y="584"/>
                </a:cxn>
                <a:cxn ang="0">
                  <a:pos x="4096" y="700"/>
                </a:cxn>
                <a:cxn ang="0">
                  <a:pos x="4104" y="814"/>
                </a:cxn>
                <a:cxn ang="0">
                  <a:pos x="4108" y="930"/>
                </a:cxn>
                <a:cxn ang="0">
                  <a:pos x="4112" y="1046"/>
                </a:cxn>
                <a:cxn ang="0">
                  <a:pos x="4114" y="1162"/>
                </a:cxn>
                <a:cxn ang="0">
                  <a:pos x="4112" y="1276"/>
                </a:cxn>
                <a:cxn ang="0">
                  <a:pos x="4110" y="1392"/>
                </a:cxn>
                <a:cxn ang="0">
                  <a:pos x="4106" y="1508"/>
                </a:cxn>
                <a:cxn ang="0">
                  <a:pos x="4100" y="1622"/>
                </a:cxn>
                <a:cxn ang="0">
                  <a:pos x="4092" y="1738"/>
                </a:cxn>
                <a:cxn ang="0">
                  <a:pos x="4082" y="1854"/>
                </a:cxn>
                <a:cxn ang="0">
                  <a:pos x="4070" y="1970"/>
                </a:cxn>
                <a:cxn ang="0">
                  <a:pos x="4056" y="2086"/>
                </a:cxn>
                <a:cxn ang="0">
                  <a:pos x="4040" y="2202"/>
                </a:cxn>
                <a:cxn ang="0">
                  <a:pos x="4020" y="2320"/>
                </a:cxn>
                <a:cxn ang="0">
                  <a:pos x="4000" y="2436"/>
                </a:cxn>
                <a:cxn ang="0">
                  <a:pos x="3978" y="2554"/>
                </a:cxn>
                <a:cxn ang="0">
                  <a:pos x="3952" y="2672"/>
                </a:cxn>
                <a:cxn ang="0">
                  <a:pos x="3926" y="2790"/>
                </a:cxn>
                <a:cxn ang="0">
                  <a:pos x="3896" y="2908"/>
                </a:cxn>
                <a:cxn ang="0">
                  <a:pos x="3864" y="3028"/>
                </a:cxn>
                <a:cxn ang="0">
                  <a:pos x="3830" y="3148"/>
                </a:cxn>
                <a:cxn ang="0">
                  <a:pos x="3792" y="3268"/>
                </a:cxn>
                <a:cxn ang="0">
                  <a:pos x="3754" y="3388"/>
                </a:cxn>
                <a:cxn ang="0">
                  <a:pos x="3712" y="3510"/>
                </a:cxn>
                <a:cxn ang="0">
                  <a:pos x="3668" y="3632"/>
                </a:cxn>
                <a:cxn ang="0">
                  <a:pos x="3620" y="3756"/>
                </a:cxn>
                <a:cxn ang="0">
                  <a:pos x="0" y="3756"/>
                </a:cxn>
              </a:cxnLst>
              <a:rect l="0" t="0" r="r" b="b"/>
              <a:pathLst>
                <a:path w="4114" h="3756">
                  <a:moveTo>
                    <a:pt x="0" y="3756"/>
                  </a:moveTo>
                  <a:lnTo>
                    <a:pt x="0" y="0"/>
                  </a:lnTo>
                  <a:lnTo>
                    <a:pt x="4022" y="0"/>
                  </a:lnTo>
                  <a:lnTo>
                    <a:pt x="4022" y="0"/>
                  </a:lnTo>
                  <a:lnTo>
                    <a:pt x="4040" y="118"/>
                  </a:lnTo>
                  <a:lnTo>
                    <a:pt x="4054" y="234"/>
                  </a:lnTo>
                  <a:lnTo>
                    <a:pt x="4068" y="350"/>
                  </a:lnTo>
                  <a:lnTo>
                    <a:pt x="4078" y="468"/>
                  </a:lnTo>
                  <a:lnTo>
                    <a:pt x="4088" y="584"/>
                  </a:lnTo>
                  <a:lnTo>
                    <a:pt x="4096" y="700"/>
                  </a:lnTo>
                  <a:lnTo>
                    <a:pt x="4104" y="814"/>
                  </a:lnTo>
                  <a:lnTo>
                    <a:pt x="4108" y="930"/>
                  </a:lnTo>
                  <a:lnTo>
                    <a:pt x="4112" y="1046"/>
                  </a:lnTo>
                  <a:lnTo>
                    <a:pt x="4114" y="1162"/>
                  </a:lnTo>
                  <a:lnTo>
                    <a:pt x="4112" y="1276"/>
                  </a:lnTo>
                  <a:lnTo>
                    <a:pt x="4110" y="1392"/>
                  </a:lnTo>
                  <a:lnTo>
                    <a:pt x="4106" y="1508"/>
                  </a:lnTo>
                  <a:lnTo>
                    <a:pt x="4100" y="1622"/>
                  </a:lnTo>
                  <a:lnTo>
                    <a:pt x="4092" y="1738"/>
                  </a:lnTo>
                  <a:lnTo>
                    <a:pt x="4082" y="1854"/>
                  </a:lnTo>
                  <a:lnTo>
                    <a:pt x="4070" y="1970"/>
                  </a:lnTo>
                  <a:lnTo>
                    <a:pt x="4056" y="2086"/>
                  </a:lnTo>
                  <a:lnTo>
                    <a:pt x="4040" y="2202"/>
                  </a:lnTo>
                  <a:lnTo>
                    <a:pt x="4020" y="2320"/>
                  </a:lnTo>
                  <a:lnTo>
                    <a:pt x="4000" y="2436"/>
                  </a:lnTo>
                  <a:lnTo>
                    <a:pt x="3978" y="2554"/>
                  </a:lnTo>
                  <a:lnTo>
                    <a:pt x="3952" y="2672"/>
                  </a:lnTo>
                  <a:lnTo>
                    <a:pt x="3926" y="2790"/>
                  </a:lnTo>
                  <a:lnTo>
                    <a:pt x="3896" y="2908"/>
                  </a:lnTo>
                  <a:lnTo>
                    <a:pt x="3864" y="3028"/>
                  </a:lnTo>
                  <a:lnTo>
                    <a:pt x="3830" y="3148"/>
                  </a:lnTo>
                  <a:lnTo>
                    <a:pt x="3792" y="3268"/>
                  </a:lnTo>
                  <a:lnTo>
                    <a:pt x="3754" y="3388"/>
                  </a:lnTo>
                  <a:lnTo>
                    <a:pt x="3712" y="3510"/>
                  </a:lnTo>
                  <a:lnTo>
                    <a:pt x="3668" y="3632"/>
                  </a:lnTo>
                  <a:lnTo>
                    <a:pt x="3620" y="3756"/>
                  </a:lnTo>
                  <a:lnTo>
                    <a:pt x="0" y="3756"/>
                  </a:lnTo>
                  <a:close/>
                </a:path>
              </a:pathLst>
            </a:custGeom>
            <a:solidFill>
              <a:srgbClr val="009D9C"/>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7" name="Freeform 62">
              <a:extLst>
                <a:ext uri="{FF2B5EF4-FFF2-40B4-BE49-F238E27FC236}">
                  <a16:creationId xmlns:a16="http://schemas.microsoft.com/office/drawing/2014/main" id="{38A850E8-F2C6-4DCE-963A-8396A1B7CF64}"/>
                </a:ext>
              </a:extLst>
            </p:cNvPr>
            <p:cNvSpPr/>
            <p:nvPr userDrawn="1"/>
          </p:nvSpPr>
          <p:spPr>
            <a:xfrm>
              <a:off x="2636" y="1719"/>
              <a:ext cx="85" cy="65"/>
            </a:xfrm>
            <a:custGeom>
              <a:avLst/>
              <a:gdLst/>
              <a:ahLst/>
              <a:cxnLst>
                <a:cxn ang="0">
                  <a:pos x="18" y="44"/>
                </a:cxn>
                <a:cxn ang="0">
                  <a:pos x="0" y="58"/>
                </a:cxn>
                <a:cxn ang="0">
                  <a:pos x="0" y="58"/>
                </a:cxn>
                <a:cxn ang="0">
                  <a:pos x="14" y="60"/>
                </a:cxn>
                <a:cxn ang="0">
                  <a:pos x="28" y="62"/>
                </a:cxn>
                <a:cxn ang="0">
                  <a:pos x="42" y="58"/>
                </a:cxn>
                <a:cxn ang="0">
                  <a:pos x="54" y="54"/>
                </a:cxn>
                <a:cxn ang="0">
                  <a:pos x="66" y="48"/>
                </a:cxn>
                <a:cxn ang="0">
                  <a:pos x="76" y="40"/>
                </a:cxn>
                <a:cxn ang="0">
                  <a:pos x="82" y="32"/>
                </a:cxn>
                <a:cxn ang="0">
                  <a:pos x="88" y="24"/>
                </a:cxn>
                <a:cxn ang="0">
                  <a:pos x="88" y="0"/>
                </a:cxn>
                <a:cxn ang="0">
                  <a:pos x="88" y="0"/>
                </a:cxn>
                <a:cxn ang="0">
                  <a:pos x="66" y="6"/>
                </a:cxn>
                <a:cxn ang="0">
                  <a:pos x="46" y="16"/>
                </a:cxn>
                <a:cxn ang="0">
                  <a:pos x="38" y="22"/>
                </a:cxn>
                <a:cxn ang="0">
                  <a:pos x="30" y="28"/>
                </a:cxn>
                <a:cxn ang="0">
                  <a:pos x="24" y="36"/>
                </a:cxn>
                <a:cxn ang="0">
                  <a:pos x="18" y="44"/>
                </a:cxn>
                <a:cxn ang="0">
                  <a:pos x="18" y="44"/>
                </a:cxn>
              </a:cxnLst>
              <a:rect l="0" t="0" r="r" b="b"/>
              <a:pathLst>
                <a:path w="88" h="62">
                  <a:moveTo>
                    <a:pt x="18" y="44"/>
                  </a:moveTo>
                  <a:lnTo>
                    <a:pt x="0" y="58"/>
                  </a:lnTo>
                  <a:lnTo>
                    <a:pt x="0" y="58"/>
                  </a:lnTo>
                  <a:lnTo>
                    <a:pt x="14" y="60"/>
                  </a:lnTo>
                  <a:lnTo>
                    <a:pt x="28" y="62"/>
                  </a:lnTo>
                  <a:lnTo>
                    <a:pt x="42" y="58"/>
                  </a:lnTo>
                  <a:lnTo>
                    <a:pt x="54" y="54"/>
                  </a:lnTo>
                  <a:lnTo>
                    <a:pt x="66" y="48"/>
                  </a:lnTo>
                  <a:lnTo>
                    <a:pt x="76" y="40"/>
                  </a:lnTo>
                  <a:lnTo>
                    <a:pt x="82" y="32"/>
                  </a:lnTo>
                  <a:lnTo>
                    <a:pt x="88" y="24"/>
                  </a:lnTo>
                  <a:lnTo>
                    <a:pt x="88" y="0"/>
                  </a:lnTo>
                  <a:lnTo>
                    <a:pt x="88" y="0"/>
                  </a:lnTo>
                  <a:lnTo>
                    <a:pt x="66" y="6"/>
                  </a:lnTo>
                  <a:lnTo>
                    <a:pt x="46" y="16"/>
                  </a:lnTo>
                  <a:lnTo>
                    <a:pt x="38" y="22"/>
                  </a:lnTo>
                  <a:lnTo>
                    <a:pt x="30" y="28"/>
                  </a:lnTo>
                  <a:lnTo>
                    <a:pt x="24" y="36"/>
                  </a:lnTo>
                  <a:lnTo>
                    <a:pt x="18" y="44"/>
                  </a:lnTo>
                  <a:lnTo>
                    <a:pt x="18" y="4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8" name="Freeform 63">
              <a:extLst>
                <a:ext uri="{FF2B5EF4-FFF2-40B4-BE49-F238E27FC236}">
                  <a16:creationId xmlns:a16="http://schemas.microsoft.com/office/drawing/2014/main" id="{7C708DAC-2A99-436A-8249-5551541F19EB}"/>
                </a:ext>
              </a:extLst>
            </p:cNvPr>
            <p:cNvSpPr/>
            <p:nvPr userDrawn="1"/>
          </p:nvSpPr>
          <p:spPr>
            <a:xfrm>
              <a:off x="2823" y="1878"/>
              <a:ext cx="66" cy="75"/>
            </a:xfrm>
            <a:custGeom>
              <a:avLst/>
              <a:gdLst/>
              <a:ahLst/>
              <a:cxnLst>
                <a:cxn ang="0">
                  <a:pos x="28" y="2"/>
                </a:cxn>
                <a:cxn ang="0">
                  <a:pos x="0" y="0"/>
                </a:cxn>
                <a:cxn ang="0">
                  <a:pos x="0" y="0"/>
                </a:cxn>
                <a:cxn ang="0">
                  <a:pos x="2" y="18"/>
                </a:cxn>
                <a:cxn ang="0">
                  <a:pos x="4" y="28"/>
                </a:cxn>
                <a:cxn ang="0">
                  <a:pos x="6" y="36"/>
                </a:cxn>
                <a:cxn ang="0">
                  <a:pos x="12" y="44"/>
                </a:cxn>
                <a:cxn ang="0">
                  <a:pos x="18" y="50"/>
                </a:cxn>
                <a:cxn ang="0">
                  <a:pos x="26" y="58"/>
                </a:cxn>
                <a:cxn ang="0">
                  <a:pos x="36" y="64"/>
                </a:cxn>
                <a:cxn ang="0">
                  <a:pos x="58" y="68"/>
                </a:cxn>
                <a:cxn ang="0">
                  <a:pos x="58" y="68"/>
                </a:cxn>
                <a:cxn ang="0">
                  <a:pos x="66" y="60"/>
                </a:cxn>
                <a:cxn ang="0">
                  <a:pos x="68" y="54"/>
                </a:cxn>
                <a:cxn ang="0">
                  <a:pos x="68" y="50"/>
                </a:cxn>
                <a:cxn ang="0">
                  <a:pos x="66" y="40"/>
                </a:cxn>
                <a:cxn ang="0">
                  <a:pos x="62" y="32"/>
                </a:cxn>
                <a:cxn ang="0">
                  <a:pos x="54" y="22"/>
                </a:cxn>
                <a:cxn ang="0">
                  <a:pos x="46" y="14"/>
                </a:cxn>
                <a:cxn ang="0">
                  <a:pos x="28" y="2"/>
                </a:cxn>
                <a:cxn ang="0">
                  <a:pos x="28" y="2"/>
                </a:cxn>
              </a:cxnLst>
              <a:rect l="0" t="0" r="r" b="b"/>
              <a:pathLst>
                <a:path w="68" h="68">
                  <a:moveTo>
                    <a:pt x="28" y="2"/>
                  </a:moveTo>
                  <a:lnTo>
                    <a:pt x="0" y="0"/>
                  </a:lnTo>
                  <a:lnTo>
                    <a:pt x="0" y="0"/>
                  </a:lnTo>
                  <a:lnTo>
                    <a:pt x="2" y="18"/>
                  </a:lnTo>
                  <a:lnTo>
                    <a:pt x="4" y="28"/>
                  </a:lnTo>
                  <a:lnTo>
                    <a:pt x="6" y="36"/>
                  </a:lnTo>
                  <a:lnTo>
                    <a:pt x="12" y="44"/>
                  </a:lnTo>
                  <a:lnTo>
                    <a:pt x="18" y="50"/>
                  </a:lnTo>
                  <a:lnTo>
                    <a:pt x="26" y="58"/>
                  </a:lnTo>
                  <a:lnTo>
                    <a:pt x="36" y="64"/>
                  </a:lnTo>
                  <a:lnTo>
                    <a:pt x="58" y="68"/>
                  </a:lnTo>
                  <a:lnTo>
                    <a:pt x="58" y="68"/>
                  </a:lnTo>
                  <a:lnTo>
                    <a:pt x="66" y="60"/>
                  </a:lnTo>
                  <a:lnTo>
                    <a:pt x="68" y="54"/>
                  </a:lnTo>
                  <a:lnTo>
                    <a:pt x="68" y="50"/>
                  </a:lnTo>
                  <a:lnTo>
                    <a:pt x="66" y="40"/>
                  </a:lnTo>
                  <a:lnTo>
                    <a:pt x="62" y="32"/>
                  </a:lnTo>
                  <a:lnTo>
                    <a:pt x="54" y="22"/>
                  </a:lnTo>
                  <a:lnTo>
                    <a:pt x="46" y="14"/>
                  </a:lnTo>
                  <a:lnTo>
                    <a:pt x="28" y="2"/>
                  </a:lnTo>
                  <a:lnTo>
                    <a:pt x="28" y="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29" name="Freeform 64">
              <a:extLst>
                <a:ext uri="{FF2B5EF4-FFF2-40B4-BE49-F238E27FC236}">
                  <a16:creationId xmlns:a16="http://schemas.microsoft.com/office/drawing/2014/main" id="{592A4B10-BB2D-4266-8A64-29B416ACE03E}"/>
                </a:ext>
              </a:extLst>
            </p:cNvPr>
            <p:cNvSpPr/>
            <p:nvPr userDrawn="1"/>
          </p:nvSpPr>
          <p:spPr>
            <a:xfrm>
              <a:off x="2532" y="1215"/>
              <a:ext cx="103" cy="75"/>
            </a:xfrm>
            <a:custGeom>
              <a:avLst/>
              <a:gdLst/>
              <a:ahLst/>
              <a:cxnLst>
                <a:cxn ang="0">
                  <a:pos x="22" y="54"/>
                </a:cxn>
                <a:cxn ang="0">
                  <a:pos x="0" y="70"/>
                </a:cxn>
                <a:cxn ang="0">
                  <a:pos x="0" y="70"/>
                </a:cxn>
                <a:cxn ang="0">
                  <a:pos x="16" y="74"/>
                </a:cxn>
                <a:cxn ang="0">
                  <a:pos x="32" y="76"/>
                </a:cxn>
                <a:cxn ang="0">
                  <a:pos x="46" y="74"/>
                </a:cxn>
                <a:cxn ang="0">
                  <a:pos x="60" y="68"/>
                </a:cxn>
                <a:cxn ang="0">
                  <a:pos x="72" y="62"/>
                </a:cxn>
                <a:cxn ang="0">
                  <a:pos x="82" y="52"/>
                </a:cxn>
                <a:cxn ang="0">
                  <a:pos x="90" y="42"/>
                </a:cxn>
                <a:cxn ang="0">
                  <a:pos x="98" y="30"/>
                </a:cxn>
                <a:cxn ang="0">
                  <a:pos x="106" y="0"/>
                </a:cxn>
                <a:cxn ang="0">
                  <a:pos x="106" y="0"/>
                </a:cxn>
                <a:cxn ang="0">
                  <a:pos x="80" y="6"/>
                </a:cxn>
                <a:cxn ang="0">
                  <a:pos x="68" y="10"/>
                </a:cxn>
                <a:cxn ang="0">
                  <a:pos x="58" y="14"/>
                </a:cxn>
                <a:cxn ang="0">
                  <a:pos x="48" y="20"/>
                </a:cxn>
                <a:cxn ang="0">
                  <a:pos x="38" y="28"/>
                </a:cxn>
                <a:cxn ang="0">
                  <a:pos x="30" y="40"/>
                </a:cxn>
                <a:cxn ang="0">
                  <a:pos x="22" y="54"/>
                </a:cxn>
                <a:cxn ang="0">
                  <a:pos x="22" y="54"/>
                </a:cxn>
              </a:cxnLst>
              <a:rect l="0" t="0" r="r" b="b"/>
              <a:pathLst>
                <a:path w="105" h="76">
                  <a:moveTo>
                    <a:pt x="22" y="54"/>
                  </a:moveTo>
                  <a:lnTo>
                    <a:pt x="0" y="70"/>
                  </a:lnTo>
                  <a:lnTo>
                    <a:pt x="0" y="70"/>
                  </a:lnTo>
                  <a:lnTo>
                    <a:pt x="16" y="74"/>
                  </a:lnTo>
                  <a:lnTo>
                    <a:pt x="32" y="76"/>
                  </a:lnTo>
                  <a:lnTo>
                    <a:pt x="46" y="74"/>
                  </a:lnTo>
                  <a:lnTo>
                    <a:pt x="60" y="68"/>
                  </a:lnTo>
                  <a:lnTo>
                    <a:pt x="72" y="62"/>
                  </a:lnTo>
                  <a:lnTo>
                    <a:pt x="82" y="52"/>
                  </a:lnTo>
                  <a:lnTo>
                    <a:pt x="90" y="42"/>
                  </a:lnTo>
                  <a:lnTo>
                    <a:pt x="98" y="30"/>
                  </a:lnTo>
                  <a:lnTo>
                    <a:pt x="106" y="0"/>
                  </a:lnTo>
                  <a:lnTo>
                    <a:pt x="106" y="0"/>
                  </a:lnTo>
                  <a:lnTo>
                    <a:pt x="80" y="6"/>
                  </a:lnTo>
                  <a:lnTo>
                    <a:pt x="68" y="10"/>
                  </a:lnTo>
                  <a:lnTo>
                    <a:pt x="58" y="14"/>
                  </a:lnTo>
                  <a:lnTo>
                    <a:pt x="48" y="20"/>
                  </a:lnTo>
                  <a:lnTo>
                    <a:pt x="38" y="28"/>
                  </a:lnTo>
                  <a:lnTo>
                    <a:pt x="30" y="40"/>
                  </a:lnTo>
                  <a:lnTo>
                    <a:pt x="22" y="54"/>
                  </a:lnTo>
                  <a:lnTo>
                    <a:pt x="22" y="5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2" name="Freeform 65">
              <a:extLst>
                <a:ext uri="{FF2B5EF4-FFF2-40B4-BE49-F238E27FC236}">
                  <a16:creationId xmlns:a16="http://schemas.microsoft.com/office/drawing/2014/main" id="{7002AB9C-6C44-43A4-BADC-872B732C8FD3}"/>
                </a:ext>
              </a:extLst>
            </p:cNvPr>
            <p:cNvSpPr/>
            <p:nvPr userDrawn="1"/>
          </p:nvSpPr>
          <p:spPr>
            <a:xfrm>
              <a:off x="2476" y="1392"/>
              <a:ext cx="85" cy="75"/>
            </a:xfrm>
            <a:custGeom>
              <a:avLst/>
              <a:gdLst/>
              <a:ahLst/>
              <a:cxnLst>
                <a:cxn ang="0">
                  <a:pos x="82" y="24"/>
                </a:cxn>
                <a:cxn ang="0">
                  <a:pos x="76" y="0"/>
                </a:cxn>
                <a:cxn ang="0">
                  <a:pos x="76" y="0"/>
                </a:cxn>
                <a:cxn ang="0">
                  <a:pos x="50" y="8"/>
                </a:cxn>
                <a:cxn ang="0">
                  <a:pos x="30" y="18"/>
                </a:cxn>
                <a:cxn ang="0">
                  <a:pos x="20" y="24"/>
                </a:cxn>
                <a:cxn ang="0">
                  <a:pos x="12" y="30"/>
                </a:cxn>
                <a:cxn ang="0">
                  <a:pos x="6" y="40"/>
                </a:cxn>
                <a:cxn ang="0">
                  <a:pos x="0" y="48"/>
                </a:cxn>
                <a:cxn ang="0">
                  <a:pos x="0" y="68"/>
                </a:cxn>
                <a:cxn ang="0">
                  <a:pos x="0" y="68"/>
                </a:cxn>
                <a:cxn ang="0">
                  <a:pos x="16" y="72"/>
                </a:cxn>
                <a:cxn ang="0">
                  <a:pos x="30" y="70"/>
                </a:cxn>
                <a:cxn ang="0">
                  <a:pos x="42" y="66"/>
                </a:cxn>
                <a:cxn ang="0">
                  <a:pos x="52" y="60"/>
                </a:cxn>
                <a:cxn ang="0">
                  <a:pos x="62" y="52"/>
                </a:cxn>
                <a:cxn ang="0">
                  <a:pos x="70" y="42"/>
                </a:cxn>
                <a:cxn ang="0">
                  <a:pos x="82" y="24"/>
                </a:cxn>
                <a:cxn ang="0">
                  <a:pos x="82" y="24"/>
                </a:cxn>
              </a:cxnLst>
              <a:rect l="0" t="0" r="r" b="b"/>
              <a:pathLst>
                <a:path w="82" h="72">
                  <a:moveTo>
                    <a:pt x="82" y="24"/>
                  </a:moveTo>
                  <a:lnTo>
                    <a:pt x="76" y="0"/>
                  </a:lnTo>
                  <a:lnTo>
                    <a:pt x="76" y="0"/>
                  </a:lnTo>
                  <a:lnTo>
                    <a:pt x="50" y="8"/>
                  </a:lnTo>
                  <a:lnTo>
                    <a:pt x="30" y="18"/>
                  </a:lnTo>
                  <a:lnTo>
                    <a:pt x="20" y="24"/>
                  </a:lnTo>
                  <a:lnTo>
                    <a:pt x="12" y="30"/>
                  </a:lnTo>
                  <a:lnTo>
                    <a:pt x="6" y="40"/>
                  </a:lnTo>
                  <a:lnTo>
                    <a:pt x="0" y="48"/>
                  </a:lnTo>
                  <a:lnTo>
                    <a:pt x="0" y="68"/>
                  </a:lnTo>
                  <a:lnTo>
                    <a:pt x="0" y="68"/>
                  </a:lnTo>
                  <a:lnTo>
                    <a:pt x="16" y="72"/>
                  </a:lnTo>
                  <a:lnTo>
                    <a:pt x="30" y="70"/>
                  </a:lnTo>
                  <a:lnTo>
                    <a:pt x="42" y="66"/>
                  </a:lnTo>
                  <a:lnTo>
                    <a:pt x="52" y="60"/>
                  </a:lnTo>
                  <a:lnTo>
                    <a:pt x="62" y="52"/>
                  </a:lnTo>
                  <a:lnTo>
                    <a:pt x="70" y="42"/>
                  </a:lnTo>
                  <a:lnTo>
                    <a:pt x="82" y="24"/>
                  </a:lnTo>
                  <a:lnTo>
                    <a:pt x="82" y="24"/>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3" name="Freeform 66">
              <a:extLst>
                <a:ext uri="{FF2B5EF4-FFF2-40B4-BE49-F238E27FC236}">
                  <a16:creationId xmlns:a16="http://schemas.microsoft.com/office/drawing/2014/main" id="{422E6A77-C87D-4781-B3BC-3FA1DE4A67B6}"/>
                </a:ext>
              </a:extLst>
            </p:cNvPr>
            <p:cNvSpPr/>
            <p:nvPr userDrawn="1"/>
          </p:nvSpPr>
          <p:spPr>
            <a:xfrm>
              <a:off x="2448" y="1589"/>
              <a:ext cx="103" cy="65"/>
            </a:xfrm>
            <a:custGeom>
              <a:avLst/>
              <a:gdLst/>
              <a:ahLst/>
              <a:cxnLst>
                <a:cxn ang="0">
                  <a:pos x="0" y="50"/>
                </a:cxn>
                <a:cxn ang="0">
                  <a:pos x="14" y="58"/>
                </a:cxn>
                <a:cxn ang="0">
                  <a:pos x="14" y="58"/>
                </a:cxn>
                <a:cxn ang="0">
                  <a:pos x="30" y="62"/>
                </a:cxn>
                <a:cxn ang="0">
                  <a:pos x="44" y="60"/>
                </a:cxn>
                <a:cxn ang="0">
                  <a:pos x="54" y="56"/>
                </a:cxn>
                <a:cxn ang="0">
                  <a:pos x="60" y="50"/>
                </a:cxn>
                <a:cxn ang="0">
                  <a:pos x="66" y="42"/>
                </a:cxn>
                <a:cxn ang="0">
                  <a:pos x="70" y="34"/>
                </a:cxn>
                <a:cxn ang="0">
                  <a:pos x="78" y="18"/>
                </a:cxn>
                <a:cxn ang="0">
                  <a:pos x="98" y="2"/>
                </a:cxn>
                <a:cxn ang="0">
                  <a:pos x="98" y="2"/>
                </a:cxn>
                <a:cxn ang="0">
                  <a:pos x="80" y="0"/>
                </a:cxn>
                <a:cxn ang="0">
                  <a:pos x="64" y="2"/>
                </a:cxn>
                <a:cxn ang="0">
                  <a:pos x="50" y="6"/>
                </a:cxn>
                <a:cxn ang="0">
                  <a:pos x="36" y="14"/>
                </a:cxn>
                <a:cxn ang="0">
                  <a:pos x="24" y="22"/>
                </a:cxn>
                <a:cxn ang="0">
                  <a:pos x="14" y="30"/>
                </a:cxn>
                <a:cxn ang="0">
                  <a:pos x="6" y="40"/>
                </a:cxn>
                <a:cxn ang="0">
                  <a:pos x="0" y="50"/>
                </a:cxn>
                <a:cxn ang="0">
                  <a:pos x="0" y="50"/>
                </a:cxn>
              </a:cxnLst>
              <a:rect l="0" t="0" r="r" b="b"/>
              <a:pathLst>
                <a:path w="98" h="62">
                  <a:moveTo>
                    <a:pt x="0" y="50"/>
                  </a:moveTo>
                  <a:lnTo>
                    <a:pt x="14" y="58"/>
                  </a:lnTo>
                  <a:lnTo>
                    <a:pt x="14" y="58"/>
                  </a:lnTo>
                  <a:lnTo>
                    <a:pt x="30" y="62"/>
                  </a:lnTo>
                  <a:lnTo>
                    <a:pt x="44" y="60"/>
                  </a:lnTo>
                  <a:lnTo>
                    <a:pt x="54" y="56"/>
                  </a:lnTo>
                  <a:lnTo>
                    <a:pt x="60" y="50"/>
                  </a:lnTo>
                  <a:lnTo>
                    <a:pt x="66" y="42"/>
                  </a:lnTo>
                  <a:lnTo>
                    <a:pt x="70" y="34"/>
                  </a:lnTo>
                  <a:lnTo>
                    <a:pt x="78" y="18"/>
                  </a:lnTo>
                  <a:lnTo>
                    <a:pt x="98" y="2"/>
                  </a:lnTo>
                  <a:lnTo>
                    <a:pt x="98" y="2"/>
                  </a:lnTo>
                  <a:lnTo>
                    <a:pt x="80" y="0"/>
                  </a:lnTo>
                  <a:lnTo>
                    <a:pt x="64" y="2"/>
                  </a:lnTo>
                  <a:lnTo>
                    <a:pt x="50" y="6"/>
                  </a:lnTo>
                  <a:lnTo>
                    <a:pt x="36" y="14"/>
                  </a:lnTo>
                  <a:lnTo>
                    <a:pt x="24" y="22"/>
                  </a:lnTo>
                  <a:lnTo>
                    <a:pt x="14" y="30"/>
                  </a:lnTo>
                  <a:lnTo>
                    <a:pt x="6" y="40"/>
                  </a:lnTo>
                  <a:lnTo>
                    <a:pt x="0" y="50"/>
                  </a:lnTo>
                  <a:lnTo>
                    <a:pt x="0" y="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4" name="Freeform 67">
              <a:extLst>
                <a:ext uri="{FF2B5EF4-FFF2-40B4-BE49-F238E27FC236}">
                  <a16:creationId xmlns:a16="http://schemas.microsoft.com/office/drawing/2014/main" id="{3A984696-D49E-4A3E-A171-446D0FD932D8}"/>
                </a:ext>
              </a:extLst>
            </p:cNvPr>
            <p:cNvSpPr/>
            <p:nvPr userDrawn="1"/>
          </p:nvSpPr>
          <p:spPr>
            <a:xfrm>
              <a:off x="2720" y="944"/>
              <a:ext cx="103" cy="47"/>
            </a:xfrm>
            <a:custGeom>
              <a:avLst/>
              <a:gdLst/>
              <a:ahLst/>
              <a:cxnLst>
                <a:cxn ang="0">
                  <a:pos x="18" y="0"/>
                </a:cxn>
                <a:cxn ang="0">
                  <a:pos x="0" y="8"/>
                </a:cxn>
                <a:cxn ang="0">
                  <a:pos x="0" y="8"/>
                </a:cxn>
                <a:cxn ang="0">
                  <a:pos x="2" y="14"/>
                </a:cxn>
                <a:cxn ang="0">
                  <a:pos x="4" y="20"/>
                </a:cxn>
                <a:cxn ang="0">
                  <a:pos x="14" y="32"/>
                </a:cxn>
                <a:cxn ang="0">
                  <a:pos x="26" y="42"/>
                </a:cxn>
                <a:cxn ang="0">
                  <a:pos x="42" y="50"/>
                </a:cxn>
                <a:cxn ang="0">
                  <a:pos x="58" y="56"/>
                </a:cxn>
                <a:cxn ang="0">
                  <a:pos x="72" y="58"/>
                </a:cxn>
                <a:cxn ang="0">
                  <a:pos x="78" y="58"/>
                </a:cxn>
                <a:cxn ang="0">
                  <a:pos x="84" y="56"/>
                </a:cxn>
                <a:cxn ang="0">
                  <a:pos x="90" y="54"/>
                </a:cxn>
                <a:cxn ang="0">
                  <a:pos x="94" y="50"/>
                </a:cxn>
                <a:cxn ang="0">
                  <a:pos x="96" y="20"/>
                </a:cxn>
                <a:cxn ang="0">
                  <a:pos x="96" y="20"/>
                </a:cxn>
                <a:cxn ang="0">
                  <a:pos x="78" y="10"/>
                </a:cxn>
                <a:cxn ang="0">
                  <a:pos x="60" y="4"/>
                </a:cxn>
                <a:cxn ang="0">
                  <a:pos x="40" y="0"/>
                </a:cxn>
                <a:cxn ang="0">
                  <a:pos x="18" y="0"/>
                </a:cxn>
                <a:cxn ang="0">
                  <a:pos x="18" y="0"/>
                </a:cxn>
              </a:cxnLst>
              <a:rect l="0" t="0" r="r" b="b"/>
              <a:pathLst>
                <a:path w="96" h="57">
                  <a:moveTo>
                    <a:pt x="18" y="0"/>
                  </a:moveTo>
                  <a:lnTo>
                    <a:pt x="0" y="8"/>
                  </a:lnTo>
                  <a:lnTo>
                    <a:pt x="0" y="8"/>
                  </a:lnTo>
                  <a:lnTo>
                    <a:pt x="2" y="14"/>
                  </a:lnTo>
                  <a:lnTo>
                    <a:pt x="4" y="20"/>
                  </a:lnTo>
                  <a:lnTo>
                    <a:pt x="14" y="32"/>
                  </a:lnTo>
                  <a:lnTo>
                    <a:pt x="26" y="42"/>
                  </a:lnTo>
                  <a:lnTo>
                    <a:pt x="42" y="50"/>
                  </a:lnTo>
                  <a:lnTo>
                    <a:pt x="58" y="56"/>
                  </a:lnTo>
                  <a:lnTo>
                    <a:pt x="72" y="58"/>
                  </a:lnTo>
                  <a:lnTo>
                    <a:pt x="78" y="58"/>
                  </a:lnTo>
                  <a:lnTo>
                    <a:pt x="84" y="56"/>
                  </a:lnTo>
                  <a:lnTo>
                    <a:pt x="90" y="54"/>
                  </a:lnTo>
                  <a:lnTo>
                    <a:pt x="94" y="50"/>
                  </a:lnTo>
                  <a:lnTo>
                    <a:pt x="96" y="20"/>
                  </a:lnTo>
                  <a:lnTo>
                    <a:pt x="96" y="20"/>
                  </a:lnTo>
                  <a:lnTo>
                    <a:pt x="78" y="10"/>
                  </a:lnTo>
                  <a:lnTo>
                    <a:pt x="60" y="4"/>
                  </a:lnTo>
                  <a:lnTo>
                    <a:pt x="40" y="0"/>
                  </a:lnTo>
                  <a:lnTo>
                    <a:pt x="18" y="0"/>
                  </a:lnTo>
                  <a:lnTo>
                    <a:pt x="18" y="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5" name="Freeform 68">
              <a:extLst>
                <a:ext uri="{FF2B5EF4-FFF2-40B4-BE49-F238E27FC236}">
                  <a16:creationId xmlns:a16="http://schemas.microsoft.com/office/drawing/2014/main" id="{16F3CF08-9132-4A3D-874E-740C687C8DB7}"/>
                </a:ext>
              </a:extLst>
            </p:cNvPr>
            <p:cNvSpPr/>
            <p:nvPr userDrawn="1"/>
          </p:nvSpPr>
          <p:spPr>
            <a:xfrm>
              <a:off x="2946" y="851"/>
              <a:ext cx="66" cy="103"/>
            </a:xfrm>
            <a:custGeom>
              <a:avLst/>
              <a:gdLst/>
              <a:ahLst/>
              <a:cxnLst>
                <a:cxn ang="0">
                  <a:pos x="42" y="8"/>
                </a:cxn>
                <a:cxn ang="0">
                  <a:pos x="14" y="0"/>
                </a:cxn>
                <a:cxn ang="0">
                  <a:pos x="14" y="0"/>
                </a:cxn>
                <a:cxn ang="0">
                  <a:pos x="6" y="16"/>
                </a:cxn>
                <a:cxn ang="0">
                  <a:pos x="2" y="22"/>
                </a:cxn>
                <a:cxn ang="0">
                  <a:pos x="0" y="30"/>
                </a:cxn>
                <a:cxn ang="0">
                  <a:pos x="0" y="40"/>
                </a:cxn>
                <a:cxn ang="0">
                  <a:pos x="0" y="50"/>
                </a:cxn>
                <a:cxn ang="0">
                  <a:pos x="4" y="60"/>
                </a:cxn>
                <a:cxn ang="0">
                  <a:pos x="8" y="72"/>
                </a:cxn>
                <a:cxn ang="0">
                  <a:pos x="22" y="102"/>
                </a:cxn>
                <a:cxn ang="0">
                  <a:pos x="22" y="102"/>
                </a:cxn>
                <a:cxn ang="0">
                  <a:pos x="44" y="78"/>
                </a:cxn>
                <a:cxn ang="0">
                  <a:pos x="54" y="66"/>
                </a:cxn>
                <a:cxn ang="0">
                  <a:pos x="60" y="54"/>
                </a:cxn>
                <a:cxn ang="0">
                  <a:pos x="64" y="44"/>
                </a:cxn>
                <a:cxn ang="0">
                  <a:pos x="64" y="38"/>
                </a:cxn>
                <a:cxn ang="0">
                  <a:pos x="62" y="32"/>
                </a:cxn>
                <a:cxn ang="0">
                  <a:pos x="60" y="26"/>
                </a:cxn>
                <a:cxn ang="0">
                  <a:pos x="56" y="20"/>
                </a:cxn>
                <a:cxn ang="0">
                  <a:pos x="42" y="8"/>
                </a:cxn>
                <a:cxn ang="0">
                  <a:pos x="42" y="8"/>
                </a:cxn>
              </a:cxnLst>
              <a:rect l="0" t="0" r="r" b="b"/>
              <a:pathLst>
                <a:path w="64" h="102">
                  <a:moveTo>
                    <a:pt x="42" y="8"/>
                  </a:moveTo>
                  <a:lnTo>
                    <a:pt x="14" y="0"/>
                  </a:lnTo>
                  <a:lnTo>
                    <a:pt x="14" y="0"/>
                  </a:lnTo>
                  <a:lnTo>
                    <a:pt x="6" y="16"/>
                  </a:lnTo>
                  <a:lnTo>
                    <a:pt x="2" y="22"/>
                  </a:lnTo>
                  <a:lnTo>
                    <a:pt x="0" y="30"/>
                  </a:lnTo>
                  <a:lnTo>
                    <a:pt x="0" y="40"/>
                  </a:lnTo>
                  <a:lnTo>
                    <a:pt x="0" y="50"/>
                  </a:lnTo>
                  <a:lnTo>
                    <a:pt x="4" y="60"/>
                  </a:lnTo>
                  <a:lnTo>
                    <a:pt x="8" y="72"/>
                  </a:lnTo>
                  <a:lnTo>
                    <a:pt x="22" y="102"/>
                  </a:lnTo>
                  <a:lnTo>
                    <a:pt x="22" y="102"/>
                  </a:lnTo>
                  <a:lnTo>
                    <a:pt x="44" y="78"/>
                  </a:lnTo>
                  <a:lnTo>
                    <a:pt x="54" y="66"/>
                  </a:lnTo>
                  <a:lnTo>
                    <a:pt x="60" y="54"/>
                  </a:lnTo>
                  <a:lnTo>
                    <a:pt x="64" y="44"/>
                  </a:lnTo>
                  <a:lnTo>
                    <a:pt x="64" y="38"/>
                  </a:lnTo>
                  <a:lnTo>
                    <a:pt x="62" y="32"/>
                  </a:lnTo>
                  <a:lnTo>
                    <a:pt x="60" y="26"/>
                  </a:lnTo>
                  <a:lnTo>
                    <a:pt x="56" y="20"/>
                  </a:lnTo>
                  <a:lnTo>
                    <a:pt x="42" y="8"/>
                  </a:lnTo>
                  <a:lnTo>
                    <a:pt x="42" y="8"/>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6" name="Freeform 69">
              <a:extLst>
                <a:ext uri="{FF2B5EF4-FFF2-40B4-BE49-F238E27FC236}">
                  <a16:creationId xmlns:a16="http://schemas.microsoft.com/office/drawing/2014/main" id="{9E97322A-1DA4-4734-8508-0C21FF2FB9B5}"/>
                </a:ext>
              </a:extLst>
            </p:cNvPr>
            <p:cNvSpPr>
              <a:spLocks noEditPoints="1"/>
            </p:cNvSpPr>
            <p:nvPr userDrawn="1"/>
          </p:nvSpPr>
          <p:spPr>
            <a:xfrm>
              <a:off x="3171" y="664"/>
              <a:ext cx="770" cy="1981"/>
            </a:xfrm>
            <a:custGeom>
              <a:avLst/>
              <a:gdLst/>
              <a:ahLst/>
              <a:cxnLst>
                <a:cxn ang="0">
                  <a:pos x="636" y="774"/>
                </a:cxn>
                <a:cxn ang="0">
                  <a:pos x="688" y="690"/>
                </a:cxn>
                <a:cxn ang="0">
                  <a:pos x="686" y="488"/>
                </a:cxn>
                <a:cxn ang="0">
                  <a:pos x="694" y="430"/>
                </a:cxn>
                <a:cxn ang="0">
                  <a:pos x="694" y="376"/>
                </a:cxn>
                <a:cxn ang="0">
                  <a:pos x="676" y="320"/>
                </a:cxn>
                <a:cxn ang="0">
                  <a:pos x="646" y="280"/>
                </a:cxn>
                <a:cxn ang="0">
                  <a:pos x="648" y="238"/>
                </a:cxn>
                <a:cxn ang="0">
                  <a:pos x="610" y="226"/>
                </a:cxn>
                <a:cxn ang="0">
                  <a:pos x="580" y="190"/>
                </a:cxn>
                <a:cxn ang="0">
                  <a:pos x="568" y="180"/>
                </a:cxn>
                <a:cxn ang="0">
                  <a:pos x="526" y="182"/>
                </a:cxn>
                <a:cxn ang="0">
                  <a:pos x="518" y="138"/>
                </a:cxn>
                <a:cxn ang="0">
                  <a:pos x="472" y="156"/>
                </a:cxn>
                <a:cxn ang="0">
                  <a:pos x="474" y="116"/>
                </a:cxn>
                <a:cxn ang="0">
                  <a:pos x="432" y="120"/>
                </a:cxn>
                <a:cxn ang="0">
                  <a:pos x="388" y="132"/>
                </a:cxn>
                <a:cxn ang="0">
                  <a:pos x="388" y="80"/>
                </a:cxn>
                <a:cxn ang="0">
                  <a:pos x="376" y="68"/>
                </a:cxn>
                <a:cxn ang="0">
                  <a:pos x="346" y="44"/>
                </a:cxn>
                <a:cxn ang="0">
                  <a:pos x="314" y="88"/>
                </a:cxn>
                <a:cxn ang="0">
                  <a:pos x="306" y="64"/>
                </a:cxn>
                <a:cxn ang="0">
                  <a:pos x="330" y="46"/>
                </a:cxn>
                <a:cxn ang="0">
                  <a:pos x="256" y="122"/>
                </a:cxn>
                <a:cxn ang="0">
                  <a:pos x="236" y="92"/>
                </a:cxn>
                <a:cxn ang="0">
                  <a:pos x="290" y="18"/>
                </a:cxn>
                <a:cxn ang="0">
                  <a:pos x="218" y="62"/>
                </a:cxn>
                <a:cxn ang="0">
                  <a:pos x="214" y="90"/>
                </a:cxn>
                <a:cxn ang="0">
                  <a:pos x="208" y="60"/>
                </a:cxn>
                <a:cxn ang="0">
                  <a:pos x="212" y="8"/>
                </a:cxn>
                <a:cxn ang="0">
                  <a:pos x="184" y="40"/>
                </a:cxn>
                <a:cxn ang="0">
                  <a:pos x="162" y="0"/>
                </a:cxn>
                <a:cxn ang="0">
                  <a:pos x="156" y="94"/>
                </a:cxn>
                <a:cxn ang="0">
                  <a:pos x="138" y="12"/>
                </a:cxn>
                <a:cxn ang="0">
                  <a:pos x="84" y="74"/>
                </a:cxn>
                <a:cxn ang="0">
                  <a:pos x="62" y="98"/>
                </a:cxn>
                <a:cxn ang="0">
                  <a:pos x="54" y="20"/>
                </a:cxn>
                <a:cxn ang="0">
                  <a:pos x="86" y="738"/>
                </a:cxn>
                <a:cxn ang="0">
                  <a:pos x="38" y="1700"/>
                </a:cxn>
                <a:cxn ang="0">
                  <a:pos x="176" y="1954"/>
                </a:cxn>
                <a:cxn ang="0">
                  <a:pos x="576" y="1976"/>
                </a:cxn>
                <a:cxn ang="0">
                  <a:pos x="656" y="1938"/>
                </a:cxn>
                <a:cxn ang="0">
                  <a:pos x="472" y="1910"/>
                </a:cxn>
                <a:cxn ang="0">
                  <a:pos x="368" y="1874"/>
                </a:cxn>
                <a:cxn ang="0">
                  <a:pos x="266" y="1722"/>
                </a:cxn>
                <a:cxn ang="0">
                  <a:pos x="260" y="1568"/>
                </a:cxn>
                <a:cxn ang="0">
                  <a:pos x="304" y="1496"/>
                </a:cxn>
                <a:cxn ang="0">
                  <a:pos x="552" y="1494"/>
                </a:cxn>
                <a:cxn ang="0">
                  <a:pos x="682" y="1452"/>
                </a:cxn>
                <a:cxn ang="0">
                  <a:pos x="654" y="1352"/>
                </a:cxn>
                <a:cxn ang="0">
                  <a:pos x="692" y="1264"/>
                </a:cxn>
                <a:cxn ang="0">
                  <a:pos x="610" y="1220"/>
                </a:cxn>
                <a:cxn ang="0">
                  <a:pos x="694" y="1188"/>
                </a:cxn>
                <a:cxn ang="0">
                  <a:pos x="698" y="1124"/>
                </a:cxn>
                <a:cxn ang="0">
                  <a:pos x="714" y="1052"/>
                </a:cxn>
                <a:cxn ang="0">
                  <a:pos x="772" y="1002"/>
                </a:cxn>
                <a:cxn ang="0">
                  <a:pos x="492" y="850"/>
                </a:cxn>
                <a:cxn ang="0">
                  <a:pos x="362" y="826"/>
                </a:cxn>
                <a:cxn ang="0">
                  <a:pos x="424" y="782"/>
                </a:cxn>
                <a:cxn ang="0">
                  <a:pos x="532" y="794"/>
                </a:cxn>
                <a:cxn ang="0">
                  <a:pos x="516" y="846"/>
                </a:cxn>
              </a:cxnLst>
              <a:rect l="0" t="0" r="r" b="b"/>
              <a:pathLst>
                <a:path w="772" h="1975">
                  <a:moveTo>
                    <a:pt x="696" y="886"/>
                  </a:moveTo>
                  <a:lnTo>
                    <a:pt x="696" y="886"/>
                  </a:lnTo>
                  <a:lnTo>
                    <a:pt x="670" y="852"/>
                  </a:lnTo>
                  <a:lnTo>
                    <a:pt x="656" y="834"/>
                  </a:lnTo>
                  <a:lnTo>
                    <a:pt x="646" y="814"/>
                  </a:lnTo>
                  <a:lnTo>
                    <a:pt x="638" y="794"/>
                  </a:lnTo>
                  <a:lnTo>
                    <a:pt x="636" y="784"/>
                  </a:lnTo>
                  <a:lnTo>
                    <a:pt x="636" y="774"/>
                  </a:lnTo>
                  <a:lnTo>
                    <a:pt x="638" y="764"/>
                  </a:lnTo>
                  <a:lnTo>
                    <a:pt x="642" y="754"/>
                  </a:lnTo>
                  <a:lnTo>
                    <a:pt x="646" y="744"/>
                  </a:lnTo>
                  <a:lnTo>
                    <a:pt x="654" y="734"/>
                  </a:lnTo>
                  <a:lnTo>
                    <a:pt x="654" y="734"/>
                  </a:lnTo>
                  <a:lnTo>
                    <a:pt x="670" y="720"/>
                  </a:lnTo>
                  <a:lnTo>
                    <a:pt x="680" y="706"/>
                  </a:lnTo>
                  <a:lnTo>
                    <a:pt x="688" y="690"/>
                  </a:lnTo>
                  <a:lnTo>
                    <a:pt x="690" y="672"/>
                  </a:lnTo>
                  <a:lnTo>
                    <a:pt x="690" y="672"/>
                  </a:lnTo>
                  <a:lnTo>
                    <a:pt x="696" y="612"/>
                  </a:lnTo>
                  <a:lnTo>
                    <a:pt x="696" y="566"/>
                  </a:lnTo>
                  <a:lnTo>
                    <a:pt x="692" y="526"/>
                  </a:lnTo>
                  <a:lnTo>
                    <a:pt x="684" y="490"/>
                  </a:lnTo>
                  <a:lnTo>
                    <a:pt x="684" y="490"/>
                  </a:lnTo>
                  <a:lnTo>
                    <a:pt x="686" y="488"/>
                  </a:lnTo>
                  <a:lnTo>
                    <a:pt x="690" y="486"/>
                  </a:lnTo>
                  <a:lnTo>
                    <a:pt x="694" y="482"/>
                  </a:lnTo>
                  <a:lnTo>
                    <a:pt x="698" y="474"/>
                  </a:lnTo>
                  <a:lnTo>
                    <a:pt x="698" y="474"/>
                  </a:lnTo>
                  <a:lnTo>
                    <a:pt x="700" y="458"/>
                  </a:lnTo>
                  <a:lnTo>
                    <a:pt x="700" y="446"/>
                  </a:lnTo>
                  <a:lnTo>
                    <a:pt x="698" y="438"/>
                  </a:lnTo>
                  <a:lnTo>
                    <a:pt x="694" y="430"/>
                  </a:lnTo>
                  <a:lnTo>
                    <a:pt x="690" y="426"/>
                  </a:lnTo>
                  <a:lnTo>
                    <a:pt x="686" y="422"/>
                  </a:lnTo>
                  <a:lnTo>
                    <a:pt x="684" y="420"/>
                  </a:lnTo>
                  <a:lnTo>
                    <a:pt x="684" y="420"/>
                  </a:lnTo>
                  <a:lnTo>
                    <a:pt x="690" y="412"/>
                  </a:lnTo>
                  <a:lnTo>
                    <a:pt x="694" y="402"/>
                  </a:lnTo>
                  <a:lnTo>
                    <a:pt x="696" y="388"/>
                  </a:lnTo>
                  <a:lnTo>
                    <a:pt x="694" y="376"/>
                  </a:lnTo>
                  <a:lnTo>
                    <a:pt x="692" y="362"/>
                  </a:lnTo>
                  <a:lnTo>
                    <a:pt x="688" y="352"/>
                  </a:lnTo>
                  <a:lnTo>
                    <a:pt x="680" y="344"/>
                  </a:lnTo>
                  <a:lnTo>
                    <a:pt x="676" y="342"/>
                  </a:lnTo>
                  <a:lnTo>
                    <a:pt x="670" y="342"/>
                  </a:lnTo>
                  <a:lnTo>
                    <a:pt x="670" y="342"/>
                  </a:lnTo>
                  <a:lnTo>
                    <a:pt x="674" y="332"/>
                  </a:lnTo>
                  <a:lnTo>
                    <a:pt x="676" y="320"/>
                  </a:lnTo>
                  <a:lnTo>
                    <a:pt x="676" y="308"/>
                  </a:lnTo>
                  <a:lnTo>
                    <a:pt x="674" y="298"/>
                  </a:lnTo>
                  <a:lnTo>
                    <a:pt x="668" y="290"/>
                  </a:lnTo>
                  <a:lnTo>
                    <a:pt x="662" y="282"/>
                  </a:lnTo>
                  <a:lnTo>
                    <a:pt x="654" y="280"/>
                  </a:lnTo>
                  <a:lnTo>
                    <a:pt x="642" y="280"/>
                  </a:lnTo>
                  <a:lnTo>
                    <a:pt x="642" y="280"/>
                  </a:lnTo>
                  <a:lnTo>
                    <a:pt x="646" y="280"/>
                  </a:lnTo>
                  <a:lnTo>
                    <a:pt x="650" y="274"/>
                  </a:lnTo>
                  <a:lnTo>
                    <a:pt x="654" y="266"/>
                  </a:lnTo>
                  <a:lnTo>
                    <a:pt x="656" y="260"/>
                  </a:lnTo>
                  <a:lnTo>
                    <a:pt x="656" y="254"/>
                  </a:lnTo>
                  <a:lnTo>
                    <a:pt x="656" y="254"/>
                  </a:lnTo>
                  <a:lnTo>
                    <a:pt x="654" y="246"/>
                  </a:lnTo>
                  <a:lnTo>
                    <a:pt x="652" y="242"/>
                  </a:lnTo>
                  <a:lnTo>
                    <a:pt x="648" y="238"/>
                  </a:lnTo>
                  <a:lnTo>
                    <a:pt x="644" y="236"/>
                  </a:lnTo>
                  <a:lnTo>
                    <a:pt x="636" y="234"/>
                  </a:lnTo>
                  <a:lnTo>
                    <a:pt x="626" y="234"/>
                  </a:lnTo>
                  <a:lnTo>
                    <a:pt x="618" y="236"/>
                  </a:lnTo>
                  <a:lnTo>
                    <a:pt x="610" y="236"/>
                  </a:lnTo>
                  <a:lnTo>
                    <a:pt x="608" y="236"/>
                  </a:lnTo>
                  <a:lnTo>
                    <a:pt x="608" y="234"/>
                  </a:lnTo>
                  <a:lnTo>
                    <a:pt x="610" y="226"/>
                  </a:lnTo>
                  <a:lnTo>
                    <a:pt x="610" y="226"/>
                  </a:lnTo>
                  <a:lnTo>
                    <a:pt x="612" y="220"/>
                  </a:lnTo>
                  <a:lnTo>
                    <a:pt x="610" y="212"/>
                  </a:lnTo>
                  <a:lnTo>
                    <a:pt x="604" y="204"/>
                  </a:lnTo>
                  <a:lnTo>
                    <a:pt x="598" y="196"/>
                  </a:lnTo>
                  <a:lnTo>
                    <a:pt x="592" y="190"/>
                  </a:lnTo>
                  <a:lnTo>
                    <a:pt x="584" y="188"/>
                  </a:lnTo>
                  <a:lnTo>
                    <a:pt x="580" y="190"/>
                  </a:lnTo>
                  <a:lnTo>
                    <a:pt x="576" y="192"/>
                  </a:lnTo>
                  <a:lnTo>
                    <a:pt x="574" y="196"/>
                  </a:lnTo>
                  <a:lnTo>
                    <a:pt x="570" y="202"/>
                  </a:lnTo>
                  <a:lnTo>
                    <a:pt x="570" y="202"/>
                  </a:lnTo>
                  <a:lnTo>
                    <a:pt x="568" y="200"/>
                  </a:lnTo>
                  <a:lnTo>
                    <a:pt x="566" y="194"/>
                  </a:lnTo>
                  <a:lnTo>
                    <a:pt x="568" y="184"/>
                  </a:lnTo>
                  <a:lnTo>
                    <a:pt x="568" y="180"/>
                  </a:lnTo>
                  <a:lnTo>
                    <a:pt x="566" y="174"/>
                  </a:lnTo>
                  <a:lnTo>
                    <a:pt x="564" y="170"/>
                  </a:lnTo>
                  <a:lnTo>
                    <a:pt x="560" y="166"/>
                  </a:lnTo>
                  <a:lnTo>
                    <a:pt x="560" y="166"/>
                  </a:lnTo>
                  <a:lnTo>
                    <a:pt x="552" y="168"/>
                  </a:lnTo>
                  <a:lnTo>
                    <a:pt x="544" y="172"/>
                  </a:lnTo>
                  <a:lnTo>
                    <a:pt x="526" y="182"/>
                  </a:lnTo>
                  <a:lnTo>
                    <a:pt x="526" y="182"/>
                  </a:lnTo>
                  <a:lnTo>
                    <a:pt x="526" y="176"/>
                  </a:lnTo>
                  <a:lnTo>
                    <a:pt x="526" y="172"/>
                  </a:lnTo>
                  <a:lnTo>
                    <a:pt x="528" y="162"/>
                  </a:lnTo>
                  <a:lnTo>
                    <a:pt x="528" y="158"/>
                  </a:lnTo>
                  <a:lnTo>
                    <a:pt x="528" y="152"/>
                  </a:lnTo>
                  <a:lnTo>
                    <a:pt x="524" y="146"/>
                  </a:lnTo>
                  <a:lnTo>
                    <a:pt x="518" y="138"/>
                  </a:lnTo>
                  <a:lnTo>
                    <a:pt x="518" y="138"/>
                  </a:lnTo>
                  <a:lnTo>
                    <a:pt x="510" y="134"/>
                  </a:lnTo>
                  <a:lnTo>
                    <a:pt x="502" y="132"/>
                  </a:lnTo>
                  <a:lnTo>
                    <a:pt x="498" y="134"/>
                  </a:lnTo>
                  <a:lnTo>
                    <a:pt x="492" y="136"/>
                  </a:lnTo>
                  <a:lnTo>
                    <a:pt x="484" y="146"/>
                  </a:lnTo>
                  <a:lnTo>
                    <a:pt x="478" y="152"/>
                  </a:lnTo>
                  <a:lnTo>
                    <a:pt x="472" y="156"/>
                  </a:lnTo>
                  <a:lnTo>
                    <a:pt x="472" y="156"/>
                  </a:lnTo>
                  <a:lnTo>
                    <a:pt x="466" y="154"/>
                  </a:lnTo>
                  <a:lnTo>
                    <a:pt x="464" y="150"/>
                  </a:lnTo>
                  <a:lnTo>
                    <a:pt x="464" y="148"/>
                  </a:lnTo>
                  <a:lnTo>
                    <a:pt x="474" y="136"/>
                  </a:lnTo>
                  <a:lnTo>
                    <a:pt x="478" y="128"/>
                  </a:lnTo>
                  <a:lnTo>
                    <a:pt x="478" y="124"/>
                  </a:lnTo>
                  <a:lnTo>
                    <a:pt x="476" y="120"/>
                  </a:lnTo>
                  <a:lnTo>
                    <a:pt x="474" y="116"/>
                  </a:lnTo>
                  <a:lnTo>
                    <a:pt x="468" y="110"/>
                  </a:lnTo>
                  <a:lnTo>
                    <a:pt x="460" y="106"/>
                  </a:lnTo>
                  <a:lnTo>
                    <a:pt x="448" y="100"/>
                  </a:lnTo>
                  <a:lnTo>
                    <a:pt x="448" y="100"/>
                  </a:lnTo>
                  <a:lnTo>
                    <a:pt x="442" y="112"/>
                  </a:lnTo>
                  <a:lnTo>
                    <a:pt x="438" y="120"/>
                  </a:lnTo>
                  <a:lnTo>
                    <a:pt x="434" y="122"/>
                  </a:lnTo>
                  <a:lnTo>
                    <a:pt x="432" y="120"/>
                  </a:lnTo>
                  <a:lnTo>
                    <a:pt x="428" y="112"/>
                  </a:lnTo>
                  <a:lnTo>
                    <a:pt x="426" y="108"/>
                  </a:lnTo>
                  <a:lnTo>
                    <a:pt x="424" y="106"/>
                  </a:lnTo>
                  <a:lnTo>
                    <a:pt x="424" y="106"/>
                  </a:lnTo>
                  <a:lnTo>
                    <a:pt x="422" y="104"/>
                  </a:lnTo>
                  <a:lnTo>
                    <a:pt x="418" y="106"/>
                  </a:lnTo>
                  <a:lnTo>
                    <a:pt x="412" y="110"/>
                  </a:lnTo>
                  <a:lnTo>
                    <a:pt x="388" y="132"/>
                  </a:lnTo>
                  <a:lnTo>
                    <a:pt x="388" y="132"/>
                  </a:lnTo>
                  <a:lnTo>
                    <a:pt x="398" y="112"/>
                  </a:lnTo>
                  <a:lnTo>
                    <a:pt x="404" y="92"/>
                  </a:lnTo>
                  <a:lnTo>
                    <a:pt x="406" y="84"/>
                  </a:lnTo>
                  <a:lnTo>
                    <a:pt x="404" y="80"/>
                  </a:lnTo>
                  <a:lnTo>
                    <a:pt x="398" y="78"/>
                  </a:lnTo>
                  <a:lnTo>
                    <a:pt x="388" y="80"/>
                  </a:lnTo>
                  <a:lnTo>
                    <a:pt x="388" y="80"/>
                  </a:lnTo>
                  <a:lnTo>
                    <a:pt x="376" y="84"/>
                  </a:lnTo>
                  <a:lnTo>
                    <a:pt x="368" y="86"/>
                  </a:lnTo>
                  <a:lnTo>
                    <a:pt x="366" y="86"/>
                  </a:lnTo>
                  <a:lnTo>
                    <a:pt x="364" y="84"/>
                  </a:lnTo>
                  <a:lnTo>
                    <a:pt x="368" y="76"/>
                  </a:lnTo>
                  <a:lnTo>
                    <a:pt x="370" y="72"/>
                  </a:lnTo>
                  <a:lnTo>
                    <a:pt x="370" y="72"/>
                  </a:lnTo>
                  <a:lnTo>
                    <a:pt x="376" y="68"/>
                  </a:lnTo>
                  <a:lnTo>
                    <a:pt x="380" y="64"/>
                  </a:lnTo>
                  <a:lnTo>
                    <a:pt x="380" y="62"/>
                  </a:lnTo>
                  <a:lnTo>
                    <a:pt x="380" y="58"/>
                  </a:lnTo>
                  <a:lnTo>
                    <a:pt x="376" y="50"/>
                  </a:lnTo>
                  <a:lnTo>
                    <a:pt x="368" y="44"/>
                  </a:lnTo>
                  <a:lnTo>
                    <a:pt x="358" y="42"/>
                  </a:lnTo>
                  <a:lnTo>
                    <a:pt x="350" y="42"/>
                  </a:lnTo>
                  <a:lnTo>
                    <a:pt x="346" y="44"/>
                  </a:lnTo>
                  <a:lnTo>
                    <a:pt x="344" y="46"/>
                  </a:lnTo>
                  <a:lnTo>
                    <a:pt x="342" y="52"/>
                  </a:lnTo>
                  <a:lnTo>
                    <a:pt x="342" y="58"/>
                  </a:lnTo>
                  <a:lnTo>
                    <a:pt x="342" y="58"/>
                  </a:lnTo>
                  <a:lnTo>
                    <a:pt x="340" y="68"/>
                  </a:lnTo>
                  <a:lnTo>
                    <a:pt x="332" y="76"/>
                  </a:lnTo>
                  <a:lnTo>
                    <a:pt x="324" y="84"/>
                  </a:lnTo>
                  <a:lnTo>
                    <a:pt x="314" y="88"/>
                  </a:lnTo>
                  <a:lnTo>
                    <a:pt x="306" y="90"/>
                  </a:lnTo>
                  <a:lnTo>
                    <a:pt x="300" y="90"/>
                  </a:lnTo>
                  <a:lnTo>
                    <a:pt x="298" y="88"/>
                  </a:lnTo>
                  <a:lnTo>
                    <a:pt x="298" y="84"/>
                  </a:lnTo>
                  <a:lnTo>
                    <a:pt x="300" y="76"/>
                  </a:lnTo>
                  <a:lnTo>
                    <a:pt x="300" y="76"/>
                  </a:lnTo>
                  <a:lnTo>
                    <a:pt x="302" y="68"/>
                  </a:lnTo>
                  <a:lnTo>
                    <a:pt x="306" y="64"/>
                  </a:lnTo>
                  <a:lnTo>
                    <a:pt x="310" y="62"/>
                  </a:lnTo>
                  <a:lnTo>
                    <a:pt x="314" y="60"/>
                  </a:lnTo>
                  <a:lnTo>
                    <a:pt x="322" y="60"/>
                  </a:lnTo>
                  <a:lnTo>
                    <a:pt x="328" y="62"/>
                  </a:lnTo>
                  <a:lnTo>
                    <a:pt x="334" y="62"/>
                  </a:lnTo>
                  <a:lnTo>
                    <a:pt x="334" y="60"/>
                  </a:lnTo>
                  <a:lnTo>
                    <a:pt x="334" y="58"/>
                  </a:lnTo>
                  <a:lnTo>
                    <a:pt x="330" y="46"/>
                  </a:lnTo>
                  <a:lnTo>
                    <a:pt x="318" y="26"/>
                  </a:lnTo>
                  <a:lnTo>
                    <a:pt x="318" y="26"/>
                  </a:lnTo>
                  <a:lnTo>
                    <a:pt x="284" y="62"/>
                  </a:lnTo>
                  <a:lnTo>
                    <a:pt x="272" y="76"/>
                  </a:lnTo>
                  <a:lnTo>
                    <a:pt x="266" y="86"/>
                  </a:lnTo>
                  <a:lnTo>
                    <a:pt x="266" y="86"/>
                  </a:lnTo>
                  <a:lnTo>
                    <a:pt x="260" y="110"/>
                  </a:lnTo>
                  <a:lnTo>
                    <a:pt x="256" y="122"/>
                  </a:lnTo>
                  <a:lnTo>
                    <a:pt x="254" y="124"/>
                  </a:lnTo>
                  <a:lnTo>
                    <a:pt x="252" y="124"/>
                  </a:lnTo>
                  <a:lnTo>
                    <a:pt x="250" y="120"/>
                  </a:lnTo>
                  <a:lnTo>
                    <a:pt x="246" y="102"/>
                  </a:lnTo>
                  <a:lnTo>
                    <a:pt x="242" y="96"/>
                  </a:lnTo>
                  <a:lnTo>
                    <a:pt x="238" y="92"/>
                  </a:lnTo>
                  <a:lnTo>
                    <a:pt x="236" y="92"/>
                  </a:lnTo>
                  <a:lnTo>
                    <a:pt x="236" y="92"/>
                  </a:lnTo>
                  <a:lnTo>
                    <a:pt x="258" y="76"/>
                  </a:lnTo>
                  <a:lnTo>
                    <a:pt x="268" y="66"/>
                  </a:lnTo>
                  <a:lnTo>
                    <a:pt x="276" y="56"/>
                  </a:lnTo>
                  <a:lnTo>
                    <a:pt x="284" y="46"/>
                  </a:lnTo>
                  <a:lnTo>
                    <a:pt x="290" y="36"/>
                  </a:lnTo>
                  <a:lnTo>
                    <a:pt x="292" y="26"/>
                  </a:lnTo>
                  <a:lnTo>
                    <a:pt x="290" y="18"/>
                  </a:lnTo>
                  <a:lnTo>
                    <a:pt x="290" y="18"/>
                  </a:lnTo>
                  <a:lnTo>
                    <a:pt x="276" y="18"/>
                  </a:lnTo>
                  <a:lnTo>
                    <a:pt x="262" y="24"/>
                  </a:lnTo>
                  <a:lnTo>
                    <a:pt x="246" y="32"/>
                  </a:lnTo>
                  <a:lnTo>
                    <a:pt x="232" y="40"/>
                  </a:lnTo>
                  <a:lnTo>
                    <a:pt x="222" y="50"/>
                  </a:lnTo>
                  <a:lnTo>
                    <a:pt x="220" y="54"/>
                  </a:lnTo>
                  <a:lnTo>
                    <a:pt x="218" y="58"/>
                  </a:lnTo>
                  <a:lnTo>
                    <a:pt x="218" y="62"/>
                  </a:lnTo>
                  <a:lnTo>
                    <a:pt x="220" y="66"/>
                  </a:lnTo>
                  <a:lnTo>
                    <a:pt x="226" y="68"/>
                  </a:lnTo>
                  <a:lnTo>
                    <a:pt x="232" y="70"/>
                  </a:lnTo>
                  <a:lnTo>
                    <a:pt x="232" y="70"/>
                  </a:lnTo>
                  <a:lnTo>
                    <a:pt x="230" y="76"/>
                  </a:lnTo>
                  <a:lnTo>
                    <a:pt x="226" y="80"/>
                  </a:lnTo>
                  <a:lnTo>
                    <a:pt x="222" y="86"/>
                  </a:lnTo>
                  <a:lnTo>
                    <a:pt x="214" y="90"/>
                  </a:lnTo>
                  <a:lnTo>
                    <a:pt x="208" y="90"/>
                  </a:lnTo>
                  <a:lnTo>
                    <a:pt x="202" y="90"/>
                  </a:lnTo>
                  <a:lnTo>
                    <a:pt x="194" y="84"/>
                  </a:lnTo>
                  <a:lnTo>
                    <a:pt x="188" y="76"/>
                  </a:lnTo>
                  <a:lnTo>
                    <a:pt x="188" y="76"/>
                  </a:lnTo>
                  <a:lnTo>
                    <a:pt x="194" y="74"/>
                  </a:lnTo>
                  <a:lnTo>
                    <a:pt x="198" y="70"/>
                  </a:lnTo>
                  <a:lnTo>
                    <a:pt x="208" y="60"/>
                  </a:lnTo>
                  <a:lnTo>
                    <a:pt x="218" y="46"/>
                  </a:lnTo>
                  <a:lnTo>
                    <a:pt x="224" y="32"/>
                  </a:lnTo>
                  <a:lnTo>
                    <a:pt x="228" y="20"/>
                  </a:lnTo>
                  <a:lnTo>
                    <a:pt x="228" y="14"/>
                  </a:lnTo>
                  <a:lnTo>
                    <a:pt x="226" y="10"/>
                  </a:lnTo>
                  <a:lnTo>
                    <a:pt x="224" y="8"/>
                  </a:lnTo>
                  <a:lnTo>
                    <a:pt x="218" y="6"/>
                  </a:lnTo>
                  <a:lnTo>
                    <a:pt x="212" y="8"/>
                  </a:lnTo>
                  <a:lnTo>
                    <a:pt x="202" y="12"/>
                  </a:lnTo>
                  <a:lnTo>
                    <a:pt x="202" y="12"/>
                  </a:lnTo>
                  <a:lnTo>
                    <a:pt x="200" y="16"/>
                  </a:lnTo>
                  <a:lnTo>
                    <a:pt x="198" y="24"/>
                  </a:lnTo>
                  <a:lnTo>
                    <a:pt x="194" y="34"/>
                  </a:lnTo>
                  <a:lnTo>
                    <a:pt x="188" y="44"/>
                  </a:lnTo>
                  <a:lnTo>
                    <a:pt x="188" y="44"/>
                  </a:lnTo>
                  <a:lnTo>
                    <a:pt x="184" y="40"/>
                  </a:lnTo>
                  <a:lnTo>
                    <a:pt x="182" y="36"/>
                  </a:lnTo>
                  <a:lnTo>
                    <a:pt x="182" y="26"/>
                  </a:lnTo>
                  <a:lnTo>
                    <a:pt x="182" y="16"/>
                  </a:lnTo>
                  <a:lnTo>
                    <a:pt x="182" y="8"/>
                  </a:lnTo>
                  <a:lnTo>
                    <a:pt x="182" y="8"/>
                  </a:lnTo>
                  <a:lnTo>
                    <a:pt x="174" y="4"/>
                  </a:lnTo>
                  <a:lnTo>
                    <a:pt x="168" y="0"/>
                  </a:lnTo>
                  <a:lnTo>
                    <a:pt x="162" y="0"/>
                  </a:lnTo>
                  <a:lnTo>
                    <a:pt x="160" y="2"/>
                  </a:lnTo>
                  <a:lnTo>
                    <a:pt x="156" y="6"/>
                  </a:lnTo>
                  <a:lnTo>
                    <a:pt x="154" y="12"/>
                  </a:lnTo>
                  <a:lnTo>
                    <a:pt x="152" y="28"/>
                  </a:lnTo>
                  <a:lnTo>
                    <a:pt x="152" y="46"/>
                  </a:lnTo>
                  <a:lnTo>
                    <a:pt x="152" y="66"/>
                  </a:lnTo>
                  <a:lnTo>
                    <a:pt x="156" y="94"/>
                  </a:lnTo>
                  <a:lnTo>
                    <a:pt x="156" y="94"/>
                  </a:lnTo>
                  <a:lnTo>
                    <a:pt x="140" y="82"/>
                  </a:lnTo>
                  <a:lnTo>
                    <a:pt x="132" y="74"/>
                  </a:lnTo>
                  <a:lnTo>
                    <a:pt x="130" y="68"/>
                  </a:lnTo>
                  <a:lnTo>
                    <a:pt x="130" y="62"/>
                  </a:lnTo>
                  <a:lnTo>
                    <a:pt x="134" y="54"/>
                  </a:lnTo>
                  <a:lnTo>
                    <a:pt x="138" y="44"/>
                  </a:lnTo>
                  <a:lnTo>
                    <a:pt x="140" y="30"/>
                  </a:lnTo>
                  <a:lnTo>
                    <a:pt x="138" y="12"/>
                  </a:lnTo>
                  <a:lnTo>
                    <a:pt x="138" y="12"/>
                  </a:lnTo>
                  <a:lnTo>
                    <a:pt x="122" y="16"/>
                  </a:lnTo>
                  <a:lnTo>
                    <a:pt x="110" y="20"/>
                  </a:lnTo>
                  <a:lnTo>
                    <a:pt x="100" y="28"/>
                  </a:lnTo>
                  <a:lnTo>
                    <a:pt x="92" y="36"/>
                  </a:lnTo>
                  <a:lnTo>
                    <a:pt x="88" y="46"/>
                  </a:lnTo>
                  <a:lnTo>
                    <a:pt x="84" y="58"/>
                  </a:lnTo>
                  <a:lnTo>
                    <a:pt x="84" y="74"/>
                  </a:lnTo>
                  <a:lnTo>
                    <a:pt x="86" y="92"/>
                  </a:lnTo>
                  <a:lnTo>
                    <a:pt x="86" y="92"/>
                  </a:lnTo>
                  <a:lnTo>
                    <a:pt x="82" y="102"/>
                  </a:lnTo>
                  <a:lnTo>
                    <a:pt x="74" y="112"/>
                  </a:lnTo>
                  <a:lnTo>
                    <a:pt x="72" y="114"/>
                  </a:lnTo>
                  <a:lnTo>
                    <a:pt x="68" y="114"/>
                  </a:lnTo>
                  <a:lnTo>
                    <a:pt x="64" y="108"/>
                  </a:lnTo>
                  <a:lnTo>
                    <a:pt x="62" y="98"/>
                  </a:lnTo>
                  <a:lnTo>
                    <a:pt x="62" y="98"/>
                  </a:lnTo>
                  <a:lnTo>
                    <a:pt x="70" y="84"/>
                  </a:lnTo>
                  <a:lnTo>
                    <a:pt x="74" y="72"/>
                  </a:lnTo>
                  <a:lnTo>
                    <a:pt x="78" y="58"/>
                  </a:lnTo>
                  <a:lnTo>
                    <a:pt x="76" y="46"/>
                  </a:lnTo>
                  <a:lnTo>
                    <a:pt x="72" y="34"/>
                  </a:lnTo>
                  <a:lnTo>
                    <a:pt x="66" y="26"/>
                  </a:lnTo>
                  <a:lnTo>
                    <a:pt x="54" y="20"/>
                  </a:lnTo>
                  <a:lnTo>
                    <a:pt x="40" y="16"/>
                  </a:lnTo>
                  <a:lnTo>
                    <a:pt x="40" y="16"/>
                  </a:lnTo>
                  <a:lnTo>
                    <a:pt x="52" y="136"/>
                  </a:lnTo>
                  <a:lnTo>
                    <a:pt x="64" y="258"/>
                  </a:lnTo>
                  <a:lnTo>
                    <a:pt x="72" y="378"/>
                  </a:lnTo>
                  <a:lnTo>
                    <a:pt x="78" y="498"/>
                  </a:lnTo>
                  <a:lnTo>
                    <a:pt x="84" y="618"/>
                  </a:lnTo>
                  <a:lnTo>
                    <a:pt x="86" y="738"/>
                  </a:lnTo>
                  <a:lnTo>
                    <a:pt x="88" y="860"/>
                  </a:lnTo>
                  <a:lnTo>
                    <a:pt x="86" y="980"/>
                  </a:lnTo>
                  <a:lnTo>
                    <a:pt x="84" y="1100"/>
                  </a:lnTo>
                  <a:lnTo>
                    <a:pt x="78" y="1220"/>
                  </a:lnTo>
                  <a:lnTo>
                    <a:pt x="72" y="1340"/>
                  </a:lnTo>
                  <a:lnTo>
                    <a:pt x="62" y="1460"/>
                  </a:lnTo>
                  <a:lnTo>
                    <a:pt x="52" y="1580"/>
                  </a:lnTo>
                  <a:lnTo>
                    <a:pt x="38" y="1700"/>
                  </a:lnTo>
                  <a:lnTo>
                    <a:pt x="24" y="1820"/>
                  </a:lnTo>
                  <a:lnTo>
                    <a:pt x="6" y="1938"/>
                  </a:lnTo>
                  <a:lnTo>
                    <a:pt x="0" y="1972"/>
                  </a:lnTo>
                  <a:lnTo>
                    <a:pt x="0" y="1972"/>
                  </a:lnTo>
                  <a:lnTo>
                    <a:pt x="42" y="1970"/>
                  </a:lnTo>
                  <a:lnTo>
                    <a:pt x="88" y="1964"/>
                  </a:lnTo>
                  <a:lnTo>
                    <a:pt x="134" y="1958"/>
                  </a:lnTo>
                  <a:lnTo>
                    <a:pt x="176" y="1954"/>
                  </a:lnTo>
                  <a:lnTo>
                    <a:pt x="176" y="1954"/>
                  </a:lnTo>
                  <a:lnTo>
                    <a:pt x="226" y="1956"/>
                  </a:lnTo>
                  <a:lnTo>
                    <a:pt x="268" y="1960"/>
                  </a:lnTo>
                  <a:lnTo>
                    <a:pt x="338" y="1968"/>
                  </a:lnTo>
                  <a:lnTo>
                    <a:pt x="378" y="1972"/>
                  </a:lnTo>
                  <a:lnTo>
                    <a:pt x="428" y="1974"/>
                  </a:lnTo>
                  <a:lnTo>
                    <a:pt x="492" y="1976"/>
                  </a:lnTo>
                  <a:lnTo>
                    <a:pt x="576" y="1976"/>
                  </a:lnTo>
                  <a:lnTo>
                    <a:pt x="576" y="1976"/>
                  </a:lnTo>
                  <a:lnTo>
                    <a:pt x="612" y="1972"/>
                  </a:lnTo>
                  <a:lnTo>
                    <a:pt x="636" y="1966"/>
                  </a:lnTo>
                  <a:lnTo>
                    <a:pt x="654" y="1962"/>
                  </a:lnTo>
                  <a:lnTo>
                    <a:pt x="668" y="1962"/>
                  </a:lnTo>
                  <a:lnTo>
                    <a:pt x="668" y="1962"/>
                  </a:lnTo>
                  <a:lnTo>
                    <a:pt x="664" y="1948"/>
                  </a:lnTo>
                  <a:lnTo>
                    <a:pt x="656" y="1938"/>
                  </a:lnTo>
                  <a:lnTo>
                    <a:pt x="648" y="1930"/>
                  </a:lnTo>
                  <a:lnTo>
                    <a:pt x="638" y="1924"/>
                  </a:lnTo>
                  <a:lnTo>
                    <a:pt x="624" y="1918"/>
                  </a:lnTo>
                  <a:lnTo>
                    <a:pt x="612" y="1916"/>
                  </a:lnTo>
                  <a:lnTo>
                    <a:pt x="582" y="1912"/>
                  </a:lnTo>
                  <a:lnTo>
                    <a:pt x="516" y="1912"/>
                  </a:lnTo>
                  <a:lnTo>
                    <a:pt x="486" y="1912"/>
                  </a:lnTo>
                  <a:lnTo>
                    <a:pt x="472" y="1910"/>
                  </a:lnTo>
                  <a:lnTo>
                    <a:pt x="458" y="1906"/>
                  </a:lnTo>
                  <a:lnTo>
                    <a:pt x="458" y="1906"/>
                  </a:lnTo>
                  <a:lnTo>
                    <a:pt x="440" y="1904"/>
                  </a:lnTo>
                  <a:lnTo>
                    <a:pt x="422" y="1900"/>
                  </a:lnTo>
                  <a:lnTo>
                    <a:pt x="406" y="1894"/>
                  </a:lnTo>
                  <a:lnTo>
                    <a:pt x="392" y="1888"/>
                  </a:lnTo>
                  <a:lnTo>
                    <a:pt x="380" y="1882"/>
                  </a:lnTo>
                  <a:lnTo>
                    <a:pt x="368" y="1874"/>
                  </a:lnTo>
                  <a:lnTo>
                    <a:pt x="350" y="1858"/>
                  </a:lnTo>
                  <a:lnTo>
                    <a:pt x="334" y="1840"/>
                  </a:lnTo>
                  <a:lnTo>
                    <a:pt x="322" y="1820"/>
                  </a:lnTo>
                  <a:lnTo>
                    <a:pt x="296" y="1782"/>
                  </a:lnTo>
                  <a:lnTo>
                    <a:pt x="296" y="1782"/>
                  </a:lnTo>
                  <a:lnTo>
                    <a:pt x="284" y="1760"/>
                  </a:lnTo>
                  <a:lnTo>
                    <a:pt x="272" y="1734"/>
                  </a:lnTo>
                  <a:lnTo>
                    <a:pt x="266" y="1722"/>
                  </a:lnTo>
                  <a:lnTo>
                    <a:pt x="262" y="1706"/>
                  </a:lnTo>
                  <a:lnTo>
                    <a:pt x="260" y="1692"/>
                  </a:lnTo>
                  <a:lnTo>
                    <a:pt x="258" y="1676"/>
                  </a:lnTo>
                  <a:lnTo>
                    <a:pt x="258" y="1676"/>
                  </a:lnTo>
                  <a:lnTo>
                    <a:pt x="256" y="1654"/>
                  </a:lnTo>
                  <a:lnTo>
                    <a:pt x="256" y="1636"/>
                  </a:lnTo>
                  <a:lnTo>
                    <a:pt x="256" y="1602"/>
                  </a:lnTo>
                  <a:lnTo>
                    <a:pt x="260" y="1568"/>
                  </a:lnTo>
                  <a:lnTo>
                    <a:pt x="260" y="1528"/>
                  </a:lnTo>
                  <a:lnTo>
                    <a:pt x="260" y="1528"/>
                  </a:lnTo>
                  <a:lnTo>
                    <a:pt x="262" y="1522"/>
                  </a:lnTo>
                  <a:lnTo>
                    <a:pt x="264" y="1516"/>
                  </a:lnTo>
                  <a:lnTo>
                    <a:pt x="272" y="1506"/>
                  </a:lnTo>
                  <a:lnTo>
                    <a:pt x="280" y="1500"/>
                  </a:lnTo>
                  <a:lnTo>
                    <a:pt x="292" y="1496"/>
                  </a:lnTo>
                  <a:lnTo>
                    <a:pt x="304" y="1496"/>
                  </a:lnTo>
                  <a:lnTo>
                    <a:pt x="318" y="1496"/>
                  </a:lnTo>
                  <a:lnTo>
                    <a:pt x="342" y="1498"/>
                  </a:lnTo>
                  <a:lnTo>
                    <a:pt x="342" y="1498"/>
                  </a:lnTo>
                  <a:lnTo>
                    <a:pt x="380" y="1502"/>
                  </a:lnTo>
                  <a:lnTo>
                    <a:pt x="422" y="1502"/>
                  </a:lnTo>
                  <a:lnTo>
                    <a:pt x="466" y="1500"/>
                  </a:lnTo>
                  <a:lnTo>
                    <a:pt x="510" y="1498"/>
                  </a:lnTo>
                  <a:lnTo>
                    <a:pt x="552" y="1494"/>
                  </a:lnTo>
                  <a:lnTo>
                    <a:pt x="588" y="1490"/>
                  </a:lnTo>
                  <a:lnTo>
                    <a:pt x="618" y="1486"/>
                  </a:lnTo>
                  <a:lnTo>
                    <a:pt x="638" y="1480"/>
                  </a:lnTo>
                  <a:lnTo>
                    <a:pt x="638" y="1480"/>
                  </a:lnTo>
                  <a:lnTo>
                    <a:pt x="658" y="1472"/>
                  </a:lnTo>
                  <a:lnTo>
                    <a:pt x="672" y="1464"/>
                  </a:lnTo>
                  <a:lnTo>
                    <a:pt x="678" y="1458"/>
                  </a:lnTo>
                  <a:lnTo>
                    <a:pt x="682" y="1452"/>
                  </a:lnTo>
                  <a:lnTo>
                    <a:pt x="684" y="1446"/>
                  </a:lnTo>
                  <a:lnTo>
                    <a:pt x="686" y="1440"/>
                  </a:lnTo>
                  <a:lnTo>
                    <a:pt x="686" y="1424"/>
                  </a:lnTo>
                  <a:lnTo>
                    <a:pt x="680" y="1408"/>
                  </a:lnTo>
                  <a:lnTo>
                    <a:pt x="672" y="1390"/>
                  </a:lnTo>
                  <a:lnTo>
                    <a:pt x="658" y="1370"/>
                  </a:lnTo>
                  <a:lnTo>
                    <a:pt x="658" y="1370"/>
                  </a:lnTo>
                  <a:lnTo>
                    <a:pt x="654" y="1352"/>
                  </a:lnTo>
                  <a:lnTo>
                    <a:pt x="654" y="1334"/>
                  </a:lnTo>
                  <a:lnTo>
                    <a:pt x="656" y="1318"/>
                  </a:lnTo>
                  <a:lnTo>
                    <a:pt x="664" y="1302"/>
                  </a:lnTo>
                  <a:lnTo>
                    <a:pt x="664" y="1302"/>
                  </a:lnTo>
                  <a:lnTo>
                    <a:pt x="676" y="1288"/>
                  </a:lnTo>
                  <a:lnTo>
                    <a:pt x="686" y="1276"/>
                  </a:lnTo>
                  <a:lnTo>
                    <a:pt x="690" y="1270"/>
                  </a:lnTo>
                  <a:lnTo>
                    <a:pt x="692" y="1264"/>
                  </a:lnTo>
                  <a:lnTo>
                    <a:pt x="690" y="1256"/>
                  </a:lnTo>
                  <a:lnTo>
                    <a:pt x="686" y="1248"/>
                  </a:lnTo>
                  <a:lnTo>
                    <a:pt x="686" y="1248"/>
                  </a:lnTo>
                  <a:lnTo>
                    <a:pt x="666" y="1244"/>
                  </a:lnTo>
                  <a:lnTo>
                    <a:pt x="648" y="1238"/>
                  </a:lnTo>
                  <a:lnTo>
                    <a:pt x="628" y="1232"/>
                  </a:lnTo>
                  <a:lnTo>
                    <a:pt x="614" y="1224"/>
                  </a:lnTo>
                  <a:lnTo>
                    <a:pt x="610" y="1220"/>
                  </a:lnTo>
                  <a:lnTo>
                    <a:pt x="610" y="1216"/>
                  </a:lnTo>
                  <a:lnTo>
                    <a:pt x="612" y="1214"/>
                  </a:lnTo>
                  <a:lnTo>
                    <a:pt x="618" y="1210"/>
                  </a:lnTo>
                  <a:lnTo>
                    <a:pt x="628" y="1206"/>
                  </a:lnTo>
                  <a:lnTo>
                    <a:pt x="642" y="1204"/>
                  </a:lnTo>
                  <a:lnTo>
                    <a:pt x="642" y="1204"/>
                  </a:lnTo>
                  <a:lnTo>
                    <a:pt x="674" y="1196"/>
                  </a:lnTo>
                  <a:lnTo>
                    <a:pt x="694" y="1188"/>
                  </a:lnTo>
                  <a:lnTo>
                    <a:pt x="700" y="1184"/>
                  </a:lnTo>
                  <a:lnTo>
                    <a:pt x="706" y="1178"/>
                  </a:lnTo>
                  <a:lnTo>
                    <a:pt x="712" y="1170"/>
                  </a:lnTo>
                  <a:lnTo>
                    <a:pt x="712" y="1160"/>
                  </a:lnTo>
                  <a:lnTo>
                    <a:pt x="710" y="1154"/>
                  </a:lnTo>
                  <a:lnTo>
                    <a:pt x="708" y="1148"/>
                  </a:lnTo>
                  <a:lnTo>
                    <a:pt x="708" y="1148"/>
                  </a:lnTo>
                  <a:lnTo>
                    <a:pt x="698" y="1124"/>
                  </a:lnTo>
                  <a:lnTo>
                    <a:pt x="676" y="1078"/>
                  </a:lnTo>
                  <a:lnTo>
                    <a:pt x="676" y="1078"/>
                  </a:lnTo>
                  <a:lnTo>
                    <a:pt x="676" y="1074"/>
                  </a:lnTo>
                  <a:lnTo>
                    <a:pt x="676" y="1070"/>
                  </a:lnTo>
                  <a:lnTo>
                    <a:pt x="680" y="1068"/>
                  </a:lnTo>
                  <a:lnTo>
                    <a:pt x="684" y="1064"/>
                  </a:lnTo>
                  <a:lnTo>
                    <a:pt x="698" y="1058"/>
                  </a:lnTo>
                  <a:lnTo>
                    <a:pt x="714" y="1052"/>
                  </a:lnTo>
                  <a:lnTo>
                    <a:pt x="732" y="1044"/>
                  </a:lnTo>
                  <a:lnTo>
                    <a:pt x="748" y="1036"/>
                  </a:lnTo>
                  <a:lnTo>
                    <a:pt x="760" y="1026"/>
                  </a:lnTo>
                  <a:lnTo>
                    <a:pt x="764" y="1020"/>
                  </a:lnTo>
                  <a:lnTo>
                    <a:pt x="768" y="1014"/>
                  </a:lnTo>
                  <a:lnTo>
                    <a:pt x="768" y="1014"/>
                  </a:lnTo>
                  <a:lnTo>
                    <a:pt x="770" y="1008"/>
                  </a:lnTo>
                  <a:lnTo>
                    <a:pt x="772" y="1002"/>
                  </a:lnTo>
                  <a:lnTo>
                    <a:pt x="770" y="994"/>
                  </a:lnTo>
                  <a:lnTo>
                    <a:pt x="768" y="986"/>
                  </a:lnTo>
                  <a:lnTo>
                    <a:pt x="760" y="970"/>
                  </a:lnTo>
                  <a:lnTo>
                    <a:pt x="748" y="952"/>
                  </a:lnTo>
                  <a:lnTo>
                    <a:pt x="720" y="916"/>
                  </a:lnTo>
                  <a:lnTo>
                    <a:pt x="696" y="886"/>
                  </a:lnTo>
                  <a:lnTo>
                    <a:pt x="696" y="886"/>
                  </a:lnTo>
                  <a:close/>
                  <a:moveTo>
                    <a:pt x="492" y="850"/>
                  </a:moveTo>
                  <a:lnTo>
                    <a:pt x="492" y="850"/>
                  </a:lnTo>
                  <a:lnTo>
                    <a:pt x="480" y="852"/>
                  </a:lnTo>
                  <a:lnTo>
                    <a:pt x="468" y="852"/>
                  </a:lnTo>
                  <a:lnTo>
                    <a:pt x="444" y="850"/>
                  </a:lnTo>
                  <a:lnTo>
                    <a:pt x="420" y="846"/>
                  </a:lnTo>
                  <a:lnTo>
                    <a:pt x="396" y="840"/>
                  </a:lnTo>
                  <a:lnTo>
                    <a:pt x="378" y="832"/>
                  </a:lnTo>
                  <a:lnTo>
                    <a:pt x="362" y="826"/>
                  </a:lnTo>
                  <a:lnTo>
                    <a:pt x="354" y="818"/>
                  </a:lnTo>
                  <a:lnTo>
                    <a:pt x="354" y="816"/>
                  </a:lnTo>
                  <a:lnTo>
                    <a:pt x="354" y="814"/>
                  </a:lnTo>
                  <a:lnTo>
                    <a:pt x="354" y="814"/>
                  </a:lnTo>
                  <a:lnTo>
                    <a:pt x="368" y="806"/>
                  </a:lnTo>
                  <a:lnTo>
                    <a:pt x="384" y="798"/>
                  </a:lnTo>
                  <a:lnTo>
                    <a:pt x="402" y="790"/>
                  </a:lnTo>
                  <a:lnTo>
                    <a:pt x="424" y="782"/>
                  </a:lnTo>
                  <a:lnTo>
                    <a:pt x="446" y="776"/>
                  </a:lnTo>
                  <a:lnTo>
                    <a:pt x="470" y="774"/>
                  </a:lnTo>
                  <a:lnTo>
                    <a:pt x="494" y="776"/>
                  </a:lnTo>
                  <a:lnTo>
                    <a:pt x="508" y="778"/>
                  </a:lnTo>
                  <a:lnTo>
                    <a:pt x="520" y="782"/>
                  </a:lnTo>
                  <a:lnTo>
                    <a:pt x="520" y="782"/>
                  </a:lnTo>
                  <a:lnTo>
                    <a:pt x="528" y="786"/>
                  </a:lnTo>
                  <a:lnTo>
                    <a:pt x="532" y="794"/>
                  </a:lnTo>
                  <a:lnTo>
                    <a:pt x="536" y="802"/>
                  </a:lnTo>
                  <a:lnTo>
                    <a:pt x="536" y="812"/>
                  </a:lnTo>
                  <a:lnTo>
                    <a:pt x="536" y="812"/>
                  </a:lnTo>
                  <a:lnTo>
                    <a:pt x="536" y="824"/>
                  </a:lnTo>
                  <a:lnTo>
                    <a:pt x="534" y="832"/>
                  </a:lnTo>
                  <a:lnTo>
                    <a:pt x="530" y="838"/>
                  </a:lnTo>
                  <a:lnTo>
                    <a:pt x="524" y="842"/>
                  </a:lnTo>
                  <a:lnTo>
                    <a:pt x="516" y="846"/>
                  </a:lnTo>
                  <a:lnTo>
                    <a:pt x="508" y="848"/>
                  </a:lnTo>
                  <a:lnTo>
                    <a:pt x="492" y="850"/>
                  </a:lnTo>
                  <a:lnTo>
                    <a:pt x="492" y="850"/>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7" name="Freeform 70">
              <a:extLst>
                <a:ext uri="{FF2B5EF4-FFF2-40B4-BE49-F238E27FC236}">
                  <a16:creationId xmlns:a16="http://schemas.microsoft.com/office/drawing/2014/main" id="{BF22C397-E476-4AE6-A813-42C6B1D65C9B}"/>
                </a:ext>
              </a:extLst>
            </p:cNvPr>
            <p:cNvSpPr/>
            <p:nvPr userDrawn="1"/>
          </p:nvSpPr>
          <p:spPr>
            <a:xfrm>
              <a:off x="1020" y="346"/>
              <a:ext cx="2189" cy="3756"/>
            </a:xfrm>
            <a:custGeom>
              <a:avLst/>
              <a:gdLst/>
              <a:ahLst/>
              <a:cxnLst>
                <a:cxn ang="0">
                  <a:pos x="1908" y="3290"/>
                </a:cxn>
                <a:cxn ang="0">
                  <a:pos x="2188" y="336"/>
                </a:cxn>
                <a:cxn ang="0">
                  <a:pos x="2158" y="426"/>
                </a:cxn>
                <a:cxn ang="0">
                  <a:pos x="2088" y="368"/>
                </a:cxn>
                <a:cxn ang="0">
                  <a:pos x="2080" y="432"/>
                </a:cxn>
                <a:cxn ang="0">
                  <a:pos x="2032" y="374"/>
                </a:cxn>
                <a:cxn ang="0">
                  <a:pos x="1992" y="446"/>
                </a:cxn>
                <a:cxn ang="0">
                  <a:pos x="1962" y="396"/>
                </a:cxn>
                <a:cxn ang="0">
                  <a:pos x="1916" y="472"/>
                </a:cxn>
                <a:cxn ang="0">
                  <a:pos x="1882" y="416"/>
                </a:cxn>
                <a:cxn ang="0">
                  <a:pos x="1852" y="538"/>
                </a:cxn>
                <a:cxn ang="0">
                  <a:pos x="1828" y="458"/>
                </a:cxn>
                <a:cxn ang="0">
                  <a:pos x="1772" y="502"/>
                </a:cxn>
                <a:cxn ang="0">
                  <a:pos x="1750" y="544"/>
                </a:cxn>
                <a:cxn ang="0">
                  <a:pos x="1664" y="534"/>
                </a:cxn>
                <a:cxn ang="0">
                  <a:pos x="1670" y="594"/>
                </a:cxn>
                <a:cxn ang="0">
                  <a:pos x="1558" y="570"/>
                </a:cxn>
                <a:cxn ang="0">
                  <a:pos x="1620" y="638"/>
                </a:cxn>
                <a:cxn ang="0">
                  <a:pos x="1632" y="668"/>
                </a:cxn>
                <a:cxn ang="0">
                  <a:pos x="1540" y="638"/>
                </a:cxn>
                <a:cxn ang="0">
                  <a:pos x="1546" y="702"/>
                </a:cxn>
                <a:cxn ang="0">
                  <a:pos x="1594" y="762"/>
                </a:cxn>
                <a:cxn ang="0">
                  <a:pos x="1422" y="704"/>
                </a:cxn>
                <a:cxn ang="0">
                  <a:pos x="1514" y="784"/>
                </a:cxn>
                <a:cxn ang="0">
                  <a:pos x="1534" y="848"/>
                </a:cxn>
                <a:cxn ang="0">
                  <a:pos x="1504" y="890"/>
                </a:cxn>
                <a:cxn ang="0">
                  <a:pos x="1426" y="844"/>
                </a:cxn>
                <a:cxn ang="0">
                  <a:pos x="1362" y="830"/>
                </a:cxn>
                <a:cxn ang="0">
                  <a:pos x="1310" y="904"/>
                </a:cxn>
                <a:cxn ang="0">
                  <a:pos x="1472" y="920"/>
                </a:cxn>
                <a:cxn ang="0">
                  <a:pos x="1386" y="982"/>
                </a:cxn>
                <a:cxn ang="0">
                  <a:pos x="1422" y="1038"/>
                </a:cxn>
                <a:cxn ang="0">
                  <a:pos x="1454" y="1058"/>
                </a:cxn>
                <a:cxn ang="0">
                  <a:pos x="1436" y="1156"/>
                </a:cxn>
                <a:cxn ang="0">
                  <a:pos x="1368" y="1182"/>
                </a:cxn>
                <a:cxn ang="0">
                  <a:pos x="1374" y="1242"/>
                </a:cxn>
                <a:cxn ang="0">
                  <a:pos x="1396" y="1290"/>
                </a:cxn>
                <a:cxn ang="0">
                  <a:pos x="1392" y="1342"/>
                </a:cxn>
                <a:cxn ang="0">
                  <a:pos x="1410" y="1384"/>
                </a:cxn>
                <a:cxn ang="0">
                  <a:pos x="1438" y="1404"/>
                </a:cxn>
                <a:cxn ang="0">
                  <a:pos x="1484" y="1472"/>
                </a:cxn>
                <a:cxn ang="0">
                  <a:pos x="1540" y="1486"/>
                </a:cxn>
                <a:cxn ang="0">
                  <a:pos x="1576" y="1588"/>
                </a:cxn>
                <a:cxn ang="0">
                  <a:pos x="1632" y="1496"/>
                </a:cxn>
                <a:cxn ang="0">
                  <a:pos x="1644" y="1570"/>
                </a:cxn>
                <a:cxn ang="0">
                  <a:pos x="1732" y="1560"/>
                </a:cxn>
                <a:cxn ang="0">
                  <a:pos x="1720" y="1614"/>
                </a:cxn>
                <a:cxn ang="0">
                  <a:pos x="1724" y="1660"/>
                </a:cxn>
                <a:cxn ang="0">
                  <a:pos x="1760" y="1698"/>
                </a:cxn>
                <a:cxn ang="0">
                  <a:pos x="1796" y="1742"/>
                </a:cxn>
                <a:cxn ang="0">
                  <a:pos x="1852" y="1692"/>
                </a:cxn>
                <a:cxn ang="0">
                  <a:pos x="1886" y="1682"/>
                </a:cxn>
                <a:cxn ang="0">
                  <a:pos x="1916" y="1748"/>
                </a:cxn>
                <a:cxn ang="0">
                  <a:pos x="1936" y="1794"/>
                </a:cxn>
                <a:cxn ang="0">
                  <a:pos x="1966" y="1864"/>
                </a:cxn>
                <a:cxn ang="0">
                  <a:pos x="2032" y="1936"/>
                </a:cxn>
                <a:cxn ang="0">
                  <a:pos x="1960" y="2136"/>
                </a:cxn>
                <a:cxn ang="0">
                  <a:pos x="1752" y="2224"/>
                </a:cxn>
                <a:cxn ang="0">
                  <a:pos x="1624" y="2286"/>
                </a:cxn>
                <a:cxn ang="0">
                  <a:pos x="1820" y="2290"/>
                </a:cxn>
              </a:cxnLst>
              <a:rect l="0" t="0" r="r" b="b"/>
              <a:pathLst>
                <a:path w="2188" h="3756">
                  <a:moveTo>
                    <a:pt x="2148" y="2292"/>
                  </a:moveTo>
                  <a:lnTo>
                    <a:pt x="2148" y="2292"/>
                  </a:lnTo>
                  <a:lnTo>
                    <a:pt x="2132" y="2382"/>
                  </a:lnTo>
                  <a:lnTo>
                    <a:pt x="2116" y="2472"/>
                  </a:lnTo>
                  <a:lnTo>
                    <a:pt x="2098" y="2562"/>
                  </a:lnTo>
                  <a:lnTo>
                    <a:pt x="2080" y="2652"/>
                  </a:lnTo>
                  <a:lnTo>
                    <a:pt x="2060" y="2742"/>
                  </a:lnTo>
                  <a:lnTo>
                    <a:pt x="2038" y="2832"/>
                  </a:lnTo>
                  <a:lnTo>
                    <a:pt x="2014" y="2922"/>
                  </a:lnTo>
                  <a:lnTo>
                    <a:pt x="1990" y="3014"/>
                  </a:lnTo>
                  <a:lnTo>
                    <a:pt x="1964" y="3106"/>
                  </a:lnTo>
                  <a:lnTo>
                    <a:pt x="1936" y="3198"/>
                  </a:lnTo>
                  <a:lnTo>
                    <a:pt x="1908" y="3290"/>
                  </a:lnTo>
                  <a:lnTo>
                    <a:pt x="1878" y="3382"/>
                  </a:lnTo>
                  <a:lnTo>
                    <a:pt x="1846" y="3474"/>
                  </a:lnTo>
                  <a:lnTo>
                    <a:pt x="1814" y="3568"/>
                  </a:lnTo>
                  <a:lnTo>
                    <a:pt x="1780" y="3662"/>
                  </a:lnTo>
                  <a:lnTo>
                    <a:pt x="1744" y="3756"/>
                  </a:lnTo>
                  <a:lnTo>
                    <a:pt x="1744" y="3756"/>
                  </a:lnTo>
                  <a:lnTo>
                    <a:pt x="0" y="3756"/>
                  </a:lnTo>
                  <a:lnTo>
                    <a:pt x="0" y="0"/>
                  </a:lnTo>
                  <a:lnTo>
                    <a:pt x="2146" y="0"/>
                  </a:lnTo>
                  <a:lnTo>
                    <a:pt x="2146" y="0"/>
                  </a:lnTo>
                  <a:lnTo>
                    <a:pt x="2168" y="170"/>
                  </a:lnTo>
                  <a:lnTo>
                    <a:pt x="2188" y="336"/>
                  </a:lnTo>
                  <a:lnTo>
                    <a:pt x="2188" y="336"/>
                  </a:lnTo>
                  <a:lnTo>
                    <a:pt x="2182" y="340"/>
                  </a:lnTo>
                  <a:lnTo>
                    <a:pt x="2170" y="346"/>
                  </a:lnTo>
                  <a:lnTo>
                    <a:pt x="2164" y="352"/>
                  </a:lnTo>
                  <a:lnTo>
                    <a:pt x="2158" y="360"/>
                  </a:lnTo>
                  <a:lnTo>
                    <a:pt x="2156" y="368"/>
                  </a:lnTo>
                  <a:lnTo>
                    <a:pt x="2154" y="378"/>
                  </a:lnTo>
                  <a:lnTo>
                    <a:pt x="2154" y="378"/>
                  </a:lnTo>
                  <a:lnTo>
                    <a:pt x="2156" y="390"/>
                  </a:lnTo>
                  <a:lnTo>
                    <a:pt x="2160" y="398"/>
                  </a:lnTo>
                  <a:lnTo>
                    <a:pt x="2166" y="412"/>
                  </a:lnTo>
                  <a:lnTo>
                    <a:pt x="2170" y="418"/>
                  </a:lnTo>
                  <a:lnTo>
                    <a:pt x="2174" y="420"/>
                  </a:lnTo>
                  <a:lnTo>
                    <a:pt x="2158" y="426"/>
                  </a:lnTo>
                  <a:lnTo>
                    <a:pt x="2158" y="426"/>
                  </a:lnTo>
                  <a:lnTo>
                    <a:pt x="2140" y="402"/>
                  </a:lnTo>
                  <a:lnTo>
                    <a:pt x="2140" y="402"/>
                  </a:lnTo>
                  <a:lnTo>
                    <a:pt x="2140" y="382"/>
                  </a:lnTo>
                  <a:lnTo>
                    <a:pt x="2140" y="372"/>
                  </a:lnTo>
                  <a:lnTo>
                    <a:pt x="2138" y="362"/>
                  </a:lnTo>
                  <a:lnTo>
                    <a:pt x="2132" y="356"/>
                  </a:lnTo>
                  <a:lnTo>
                    <a:pt x="2124" y="352"/>
                  </a:lnTo>
                  <a:lnTo>
                    <a:pt x="2110" y="350"/>
                  </a:lnTo>
                  <a:lnTo>
                    <a:pt x="2092" y="354"/>
                  </a:lnTo>
                  <a:lnTo>
                    <a:pt x="2092" y="354"/>
                  </a:lnTo>
                  <a:lnTo>
                    <a:pt x="2090" y="360"/>
                  </a:lnTo>
                  <a:lnTo>
                    <a:pt x="2088" y="368"/>
                  </a:lnTo>
                  <a:lnTo>
                    <a:pt x="2088" y="380"/>
                  </a:lnTo>
                  <a:lnTo>
                    <a:pt x="2092" y="392"/>
                  </a:lnTo>
                  <a:lnTo>
                    <a:pt x="2098" y="400"/>
                  </a:lnTo>
                  <a:lnTo>
                    <a:pt x="2106" y="408"/>
                  </a:lnTo>
                  <a:lnTo>
                    <a:pt x="2110" y="418"/>
                  </a:lnTo>
                  <a:lnTo>
                    <a:pt x="2112" y="426"/>
                  </a:lnTo>
                  <a:lnTo>
                    <a:pt x="2112" y="432"/>
                  </a:lnTo>
                  <a:lnTo>
                    <a:pt x="2110" y="438"/>
                  </a:lnTo>
                  <a:lnTo>
                    <a:pt x="2110" y="438"/>
                  </a:lnTo>
                  <a:lnTo>
                    <a:pt x="2100" y="438"/>
                  </a:lnTo>
                  <a:lnTo>
                    <a:pt x="2092" y="436"/>
                  </a:lnTo>
                  <a:lnTo>
                    <a:pt x="2086" y="434"/>
                  </a:lnTo>
                  <a:lnTo>
                    <a:pt x="2080" y="432"/>
                  </a:lnTo>
                  <a:lnTo>
                    <a:pt x="2076" y="426"/>
                  </a:lnTo>
                  <a:lnTo>
                    <a:pt x="2072" y="418"/>
                  </a:lnTo>
                  <a:lnTo>
                    <a:pt x="2070" y="414"/>
                  </a:lnTo>
                  <a:lnTo>
                    <a:pt x="2068" y="412"/>
                  </a:lnTo>
                  <a:lnTo>
                    <a:pt x="2066" y="410"/>
                  </a:lnTo>
                  <a:lnTo>
                    <a:pt x="2058" y="412"/>
                  </a:lnTo>
                  <a:lnTo>
                    <a:pt x="2044" y="418"/>
                  </a:lnTo>
                  <a:lnTo>
                    <a:pt x="2044" y="418"/>
                  </a:lnTo>
                  <a:lnTo>
                    <a:pt x="2044" y="412"/>
                  </a:lnTo>
                  <a:lnTo>
                    <a:pt x="2044" y="404"/>
                  </a:lnTo>
                  <a:lnTo>
                    <a:pt x="2038" y="388"/>
                  </a:lnTo>
                  <a:lnTo>
                    <a:pt x="2036" y="380"/>
                  </a:lnTo>
                  <a:lnTo>
                    <a:pt x="2032" y="374"/>
                  </a:lnTo>
                  <a:lnTo>
                    <a:pt x="2026" y="370"/>
                  </a:lnTo>
                  <a:lnTo>
                    <a:pt x="2020" y="368"/>
                  </a:lnTo>
                  <a:lnTo>
                    <a:pt x="2020" y="368"/>
                  </a:lnTo>
                  <a:lnTo>
                    <a:pt x="2014" y="388"/>
                  </a:lnTo>
                  <a:lnTo>
                    <a:pt x="2010" y="408"/>
                  </a:lnTo>
                  <a:lnTo>
                    <a:pt x="2010" y="420"/>
                  </a:lnTo>
                  <a:lnTo>
                    <a:pt x="2010" y="430"/>
                  </a:lnTo>
                  <a:lnTo>
                    <a:pt x="2014" y="440"/>
                  </a:lnTo>
                  <a:lnTo>
                    <a:pt x="2022" y="448"/>
                  </a:lnTo>
                  <a:lnTo>
                    <a:pt x="2022" y="448"/>
                  </a:lnTo>
                  <a:lnTo>
                    <a:pt x="2014" y="450"/>
                  </a:lnTo>
                  <a:lnTo>
                    <a:pt x="2004" y="450"/>
                  </a:lnTo>
                  <a:lnTo>
                    <a:pt x="1992" y="446"/>
                  </a:lnTo>
                  <a:lnTo>
                    <a:pt x="1986" y="442"/>
                  </a:lnTo>
                  <a:lnTo>
                    <a:pt x="1986" y="442"/>
                  </a:lnTo>
                  <a:lnTo>
                    <a:pt x="1984" y="438"/>
                  </a:lnTo>
                  <a:lnTo>
                    <a:pt x="1986" y="432"/>
                  </a:lnTo>
                  <a:lnTo>
                    <a:pt x="1990" y="420"/>
                  </a:lnTo>
                  <a:lnTo>
                    <a:pt x="1990" y="412"/>
                  </a:lnTo>
                  <a:lnTo>
                    <a:pt x="1990" y="402"/>
                  </a:lnTo>
                  <a:lnTo>
                    <a:pt x="1988" y="392"/>
                  </a:lnTo>
                  <a:lnTo>
                    <a:pt x="1984" y="380"/>
                  </a:lnTo>
                  <a:lnTo>
                    <a:pt x="1984" y="380"/>
                  </a:lnTo>
                  <a:lnTo>
                    <a:pt x="1974" y="384"/>
                  </a:lnTo>
                  <a:lnTo>
                    <a:pt x="1968" y="390"/>
                  </a:lnTo>
                  <a:lnTo>
                    <a:pt x="1962" y="396"/>
                  </a:lnTo>
                  <a:lnTo>
                    <a:pt x="1958" y="402"/>
                  </a:lnTo>
                  <a:lnTo>
                    <a:pt x="1954" y="416"/>
                  </a:lnTo>
                  <a:lnTo>
                    <a:pt x="1954" y="432"/>
                  </a:lnTo>
                  <a:lnTo>
                    <a:pt x="1954" y="446"/>
                  </a:lnTo>
                  <a:lnTo>
                    <a:pt x="1952" y="458"/>
                  </a:lnTo>
                  <a:lnTo>
                    <a:pt x="1950" y="464"/>
                  </a:lnTo>
                  <a:lnTo>
                    <a:pt x="1946" y="470"/>
                  </a:lnTo>
                  <a:lnTo>
                    <a:pt x="1940" y="476"/>
                  </a:lnTo>
                  <a:lnTo>
                    <a:pt x="1932" y="480"/>
                  </a:lnTo>
                  <a:lnTo>
                    <a:pt x="1932" y="480"/>
                  </a:lnTo>
                  <a:lnTo>
                    <a:pt x="1924" y="478"/>
                  </a:lnTo>
                  <a:lnTo>
                    <a:pt x="1918" y="476"/>
                  </a:lnTo>
                  <a:lnTo>
                    <a:pt x="1916" y="472"/>
                  </a:lnTo>
                  <a:lnTo>
                    <a:pt x="1914" y="468"/>
                  </a:lnTo>
                  <a:lnTo>
                    <a:pt x="1918" y="458"/>
                  </a:lnTo>
                  <a:lnTo>
                    <a:pt x="1922" y="448"/>
                  </a:lnTo>
                  <a:lnTo>
                    <a:pt x="1930" y="434"/>
                  </a:lnTo>
                  <a:lnTo>
                    <a:pt x="1934" y="420"/>
                  </a:lnTo>
                  <a:lnTo>
                    <a:pt x="1934" y="414"/>
                  </a:lnTo>
                  <a:lnTo>
                    <a:pt x="1932" y="406"/>
                  </a:lnTo>
                  <a:lnTo>
                    <a:pt x="1928" y="398"/>
                  </a:lnTo>
                  <a:lnTo>
                    <a:pt x="1922" y="392"/>
                  </a:lnTo>
                  <a:lnTo>
                    <a:pt x="1922" y="392"/>
                  </a:lnTo>
                  <a:lnTo>
                    <a:pt x="1906" y="398"/>
                  </a:lnTo>
                  <a:lnTo>
                    <a:pt x="1892" y="406"/>
                  </a:lnTo>
                  <a:lnTo>
                    <a:pt x="1882" y="416"/>
                  </a:lnTo>
                  <a:lnTo>
                    <a:pt x="1874" y="428"/>
                  </a:lnTo>
                  <a:lnTo>
                    <a:pt x="1870" y="442"/>
                  </a:lnTo>
                  <a:lnTo>
                    <a:pt x="1868" y="454"/>
                  </a:lnTo>
                  <a:lnTo>
                    <a:pt x="1870" y="468"/>
                  </a:lnTo>
                  <a:lnTo>
                    <a:pt x="1876" y="478"/>
                  </a:lnTo>
                  <a:lnTo>
                    <a:pt x="1876" y="478"/>
                  </a:lnTo>
                  <a:lnTo>
                    <a:pt x="1874" y="488"/>
                  </a:lnTo>
                  <a:lnTo>
                    <a:pt x="1872" y="496"/>
                  </a:lnTo>
                  <a:lnTo>
                    <a:pt x="1864" y="510"/>
                  </a:lnTo>
                  <a:lnTo>
                    <a:pt x="1858" y="524"/>
                  </a:lnTo>
                  <a:lnTo>
                    <a:pt x="1854" y="530"/>
                  </a:lnTo>
                  <a:lnTo>
                    <a:pt x="1852" y="538"/>
                  </a:lnTo>
                  <a:lnTo>
                    <a:pt x="1852" y="538"/>
                  </a:lnTo>
                  <a:lnTo>
                    <a:pt x="1838" y="534"/>
                  </a:lnTo>
                  <a:lnTo>
                    <a:pt x="1826" y="530"/>
                  </a:lnTo>
                  <a:lnTo>
                    <a:pt x="1820" y="524"/>
                  </a:lnTo>
                  <a:lnTo>
                    <a:pt x="1816" y="518"/>
                  </a:lnTo>
                  <a:lnTo>
                    <a:pt x="1816" y="518"/>
                  </a:lnTo>
                  <a:lnTo>
                    <a:pt x="1818" y="512"/>
                  </a:lnTo>
                  <a:lnTo>
                    <a:pt x="1822" y="506"/>
                  </a:lnTo>
                  <a:lnTo>
                    <a:pt x="1832" y="494"/>
                  </a:lnTo>
                  <a:lnTo>
                    <a:pt x="1838" y="488"/>
                  </a:lnTo>
                  <a:lnTo>
                    <a:pt x="1838" y="480"/>
                  </a:lnTo>
                  <a:lnTo>
                    <a:pt x="1836" y="470"/>
                  </a:lnTo>
                  <a:lnTo>
                    <a:pt x="1828" y="458"/>
                  </a:lnTo>
                  <a:lnTo>
                    <a:pt x="1828" y="458"/>
                  </a:lnTo>
                  <a:lnTo>
                    <a:pt x="1820" y="460"/>
                  </a:lnTo>
                  <a:lnTo>
                    <a:pt x="1814" y="464"/>
                  </a:lnTo>
                  <a:lnTo>
                    <a:pt x="1808" y="468"/>
                  </a:lnTo>
                  <a:lnTo>
                    <a:pt x="1804" y="474"/>
                  </a:lnTo>
                  <a:lnTo>
                    <a:pt x="1800" y="486"/>
                  </a:lnTo>
                  <a:lnTo>
                    <a:pt x="1796" y="498"/>
                  </a:lnTo>
                  <a:lnTo>
                    <a:pt x="1794" y="508"/>
                  </a:lnTo>
                  <a:lnTo>
                    <a:pt x="1794" y="512"/>
                  </a:lnTo>
                  <a:lnTo>
                    <a:pt x="1792" y="514"/>
                  </a:lnTo>
                  <a:lnTo>
                    <a:pt x="1788" y="514"/>
                  </a:lnTo>
                  <a:lnTo>
                    <a:pt x="1784" y="512"/>
                  </a:lnTo>
                  <a:lnTo>
                    <a:pt x="1772" y="502"/>
                  </a:lnTo>
                  <a:lnTo>
                    <a:pt x="1772" y="502"/>
                  </a:lnTo>
                  <a:lnTo>
                    <a:pt x="1768" y="488"/>
                  </a:lnTo>
                  <a:lnTo>
                    <a:pt x="1762" y="478"/>
                  </a:lnTo>
                  <a:lnTo>
                    <a:pt x="1754" y="470"/>
                  </a:lnTo>
                  <a:lnTo>
                    <a:pt x="1746" y="466"/>
                  </a:lnTo>
                  <a:lnTo>
                    <a:pt x="1746" y="466"/>
                  </a:lnTo>
                  <a:lnTo>
                    <a:pt x="1734" y="476"/>
                  </a:lnTo>
                  <a:lnTo>
                    <a:pt x="1730" y="484"/>
                  </a:lnTo>
                  <a:lnTo>
                    <a:pt x="1728" y="490"/>
                  </a:lnTo>
                  <a:lnTo>
                    <a:pt x="1726" y="496"/>
                  </a:lnTo>
                  <a:lnTo>
                    <a:pt x="1726" y="504"/>
                  </a:lnTo>
                  <a:lnTo>
                    <a:pt x="1728" y="512"/>
                  </a:lnTo>
                  <a:lnTo>
                    <a:pt x="1732" y="518"/>
                  </a:lnTo>
                  <a:lnTo>
                    <a:pt x="1750" y="544"/>
                  </a:lnTo>
                  <a:lnTo>
                    <a:pt x="1750" y="544"/>
                  </a:lnTo>
                  <a:lnTo>
                    <a:pt x="1752" y="546"/>
                  </a:lnTo>
                  <a:lnTo>
                    <a:pt x="1754" y="550"/>
                  </a:lnTo>
                  <a:lnTo>
                    <a:pt x="1756" y="556"/>
                  </a:lnTo>
                  <a:lnTo>
                    <a:pt x="1756" y="558"/>
                  </a:lnTo>
                  <a:lnTo>
                    <a:pt x="1756" y="558"/>
                  </a:lnTo>
                  <a:lnTo>
                    <a:pt x="1744" y="548"/>
                  </a:lnTo>
                  <a:lnTo>
                    <a:pt x="1730" y="540"/>
                  </a:lnTo>
                  <a:lnTo>
                    <a:pt x="1718" y="534"/>
                  </a:lnTo>
                  <a:lnTo>
                    <a:pt x="1704" y="530"/>
                  </a:lnTo>
                  <a:lnTo>
                    <a:pt x="1690" y="528"/>
                  </a:lnTo>
                  <a:lnTo>
                    <a:pt x="1676" y="530"/>
                  </a:lnTo>
                  <a:lnTo>
                    <a:pt x="1664" y="534"/>
                  </a:lnTo>
                  <a:lnTo>
                    <a:pt x="1654" y="542"/>
                  </a:lnTo>
                  <a:lnTo>
                    <a:pt x="1654" y="542"/>
                  </a:lnTo>
                  <a:lnTo>
                    <a:pt x="1656" y="552"/>
                  </a:lnTo>
                  <a:lnTo>
                    <a:pt x="1660" y="560"/>
                  </a:lnTo>
                  <a:lnTo>
                    <a:pt x="1666" y="564"/>
                  </a:lnTo>
                  <a:lnTo>
                    <a:pt x="1672" y="568"/>
                  </a:lnTo>
                  <a:lnTo>
                    <a:pt x="1692" y="574"/>
                  </a:lnTo>
                  <a:lnTo>
                    <a:pt x="1718" y="580"/>
                  </a:lnTo>
                  <a:lnTo>
                    <a:pt x="1718" y="580"/>
                  </a:lnTo>
                  <a:lnTo>
                    <a:pt x="1702" y="582"/>
                  </a:lnTo>
                  <a:lnTo>
                    <a:pt x="1688" y="586"/>
                  </a:lnTo>
                  <a:lnTo>
                    <a:pt x="1678" y="590"/>
                  </a:lnTo>
                  <a:lnTo>
                    <a:pt x="1670" y="594"/>
                  </a:lnTo>
                  <a:lnTo>
                    <a:pt x="1658" y="602"/>
                  </a:lnTo>
                  <a:lnTo>
                    <a:pt x="1646" y="610"/>
                  </a:lnTo>
                  <a:lnTo>
                    <a:pt x="1646" y="610"/>
                  </a:lnTo>
                  <a:lnTo>
                    <a:pt x="1644" y="600"/>
                  </a:lnTo>
                  <a:lnTo>
                    <a:pt x="1638" y="592"/>
                  </a:lnTo>
                  <a:lnTo>
                    <a:pt x="1630" y="586"/>
                  </a:lnTo>
                  <a:lnTo>
                    <a:pt x="1620" y="580"/>
                  </a:lnTo>
                  <a:lnTo>
                    <a:pt x="1608" y="576"/>
                  </a:lnTo>
                  <a:lnTo>
                    <a:pt x="1596" y="574"/>
                  </a:lnTo>
                  <a:lnTo>
                    <a:pt x="1570" y="570"/>
                  </a:lnTo>
                  <a:lnTo>
                    <a:pt x="1570" y="570"/>
                  </a:lnTo>
                  <a:lnTo>
                    <a:pt x="1564" y="570"/>
                  </a:lnTo>
                  <a:lnTo>
                    <a:pt x="1558" y="570"/>
                  </a:lnTo>
                  <a:lnTo>
                    <a:pt x="1546" y="568"/>
                  </a:lnTo>
                  <a:lnTo>
                    <a:pt x="1538" y="566"/>
                  </a:lnTo>
                  <a:lnTo>
                    <a:pt x="1534" y="566"/>
                  </a:lnTo>
                  <a:lnTo>
                    <a:pt x="1530" y="568"/>
                  </a:lnTo>
                  <a:lnTo>
                    <a:pt x="1530" y="568"/>
                  </a:lnTo>
                  <a:lnTo>
                    <a:pt x="1536" y="580"/>
                  </a:lnTo>
                  <a:lnTo>
                    <a:pt x="1544" y="592"/>
                  </a:lnTo>
                  <a:lnTo>
                    <a:pt x="1554" y="604"/>
                  </a:lnTo>
                  <a:lnTo>
                    <a:pt x="1566" y="612"/>
                  </a:lnTo>
                  <a:lnTo>
                    <a:pt x="1578" y="622"/>
                  </a:lnTo>
                  <a:lnTo>
                    <a:pt x="1592" y="628"/>
                  </a:lnTo>
                  <a:lnTo>
                    <a:pt x="1606" y="634"/>
                  </a:lnTo>
                  <a:lnTo>
                    <a:pt x="1620" y="638"/>
                  </a:lnTo>
                  <a:lnTo>
                    <a:pt x="1620" y="638"/>
                  </a:lnTo>
                  <a:lnTo>
                    <a:pt x="1640" y="636"/>
                  </a:lnTo>
                  <a:lnTo>
                    <a:pt x="1656" y="630"/>
                  </a:lnTo>
                  <a:lnTo>
                    <a:pt x="1656" y="630"/>
                  </a:lnTo>
                  <a:lnTo>
                    <a:pt x="1670" y="636"/>
                  </a:lnTo>
                  <a:lnTo>
                    <a:pt x="1676" y="644"/>
                  </a:lnTo>
                  <a:lnTo>
                    <a:pt x="1680" y="652"/>
                  </a:lnTo>
                  <a:lnTo>
                    <a:pt x="1684" y="662"/>
                  </a:lnTo>
                  <a:lnTo>
                    <a:pt x="1684" y="662"/>
                  </a:lnTo>
                  <a:lnTo>
                    <a:pt x="1670" y="666"/>
                  </a:lnTo>
                  <a:lnTo>
                    <a:pt x="1658" y="668"/>
                  </a:lnTo>
                  <a:lnTo>
                    <a:pt x="1644" y="668"/>
                  </a:lnTo>
                  <a:lnTo>
                    <a:pt x="1632" y="668"/>
                  </a:lnTo>
                  <a:lnTo>
                    <a:pt x="1608" y="664"/>
                  </a:lnTo>
                  <a:lnTo>
                    <a:pt x="1594" y="664"/>
                  </a:lnTo>
                  <a:lnTo>
                    <a:pt x="1582" y="668"/>
                  </a:lnTo>
                  <a:lnTo>
                    <a:pt x="1582" y="668"/>
                  </a:lnTo>
                  <a:lnTo>
                    <a:pt x="1576" y="668"/>
                  </a:lnTo>
                  <a:lnTo>
                    <a:pt x="1572" y="668"/>
                  </a:lnTo>
                  <a:lnTo>
                    <a:pt x="1572" y="666"/>
                  </a:lnTo>
                  <a:lnTo>
                    <a:pt x="1572" y="666"/>
                  </a:lnTo>
                  <a:lnTo>
                    <a:pt x="1568" y="656"/>
                  </a:lnTo>
                  <a:lnTo>
                    <a:pt x="1568" y="656"/>
                  </a:lnTo>
                  <a:lnTo>
                    <a:pt x="1560" y="648"/>
                  </a:lnTo>
                  <a:lnTo>
                    <a:pt x="1552" y="642"/>
                  </a:lnTo>
                  <a:lnTo>
                    <a:pt x="1540" y="638"/>
                  </a:lnTo>
                  <a:lnTo>
                    <a:pt x="1530" y="636"/>
                  </a:lnTo>
                  <a:lnTo>
                    <a:pt x="1518" y="638"/>
                  </a:lnTo>
                  <a:lnTo>
                    <a:pt x="1506" y="640"/>
                  </a:lnTo>
                  <a:lnTo>
                    <a:pt x="1486" y="644"/>
                  </a:lnTo>
                  <a:lnTo>
                    <a:pt x="1486" y="644"/>
                  </a:lnTo>
                  <a:lnTo>
                    <a:pt x="1486" y="654"/>
                  </a:lnTo>
                  <a:lnTo>
                    <a:pt x="1488" y="662"/>
                  </a:lnTo>
                  <a:lnTo>
                    <a:pt x="1492" y="670"/>
                  </a:lnTo>
                  <a:lnTo>
                    <a:pt x="1498" y="676"/>
                  </a:lnTo>
                  <a:lnTo>
                    <a:pt x="1512" y="688"/>
                  </a:lnTo>
                  <a:lnTo>
                    <a:pt x="1528" y="696"/>
                  </a:lnTo>
                  <a:lnTo>
                    <a:pt x="1528" y="696"/>
                  </a:lnTo>
                  <a:lnTo>
                    <a:pt x="1546" y="702"/>
                  </a:lnTo>
                  <a:lnTo>
                    <a:pt x="1556" y="702"/>
                  </a:lnTo>
                  <a:lnTo>
                    <a:pt x="1562" y="700"/>
                  </a:lnTo>
                  <a:lnTo>
                    <a:pt x="1564" y="698"/>
                  </a:lnTo>
                  <a:lnTo>
                    <a:pt x="1576" y="688"/>
                  </a:lnTo>
                  <a:lnTo>
                    <a:pt x="1576" y="688"/>
                  </a:lnTo>
                  <a:lnTo>
                    <a:pt x="1580" y="702"/>
                  </a:lnTo>
                  <a:lnTo>
                    <a:pt x="1584" y="714"/>
                  </a:lnTo>
                  <a:lnTo>
                    <a:pt x="1590" y="722"/>
                  </a:lnTo>
                  <a:lnTo>
                    <a:pt x="1596" y="730"/>
                  </a:lnTo>
                  <a:lnTo>
                    <a:pt x="1610" y="740"/>
                  </a:lnTo>
                  <a:lnTo>
                    <a:pt x="1626" y="752"/>
                  </a:lnTo>
                  <a:lnTo>
                    <a:pt x="1626" y="752"/>
                  </a:lnTo>
                  <a:lnTo>
                    <a:pt x="1594" y="762"/>
                  </a:lnTo>
                  <a:lnTo>
                    <a:pt x="1580" y="766"/>
                  </a:lnTo>
                  <a:lnTo>
                    <a:pt x="1560" y="766"/>
                  </a:lnTo>
                  <a:lnTo>
                    <a:pt x="1560" y="766"/>
                  </a:lnTo>
                  <a:lnTo>
                    <a:pt x="1552" y="756"/>
                  </a:lnTo>
                  <a:lnTo>
                    <a:pt x="1542" y="746"/>
                  </a:lnTo>
                  <a:lnTo>
                    <a:pt x="1532" y="738"/>
                  </a:lnTo>
                  <a:lnTo>
                    <a:pt x="1522" y="730"/>
                  </a:lnTo>
                  <a:lnTo>
                    <a:pt x="1498" y="718"/>
                  </a:lnTo>
                  <a:lnTo>
                    <a:pt x="1474" y="708"/>
                  </a:lnTo>
                  <a:lnTo>
                    <a:pt x="1452" y="704"/>
                  </a:lnTo>
                  <a:lnTo>
                    <a:pt x="1434" y="702"/>
                  </a:lnTo>
                  <a:lnTo>
                    <a:pt x="1428" y="702"/>
                  </a:lnTo>
                  <a:lnTo>
                    <a:pt x="1422" y="704"/>
                  </a:lnTo>
                  <a:lnTo>
                    <a:pt x="1420" y="708"/>
                  </a:lnTo>
                  <a:lnTo>
                    <a:pt x="1420" y="712"/>
                  </a:lnTo>
                  <a:lnTo>
                    <a:pt x="1420" y="712"/>
                  </a:lnTo>
                  <a:lnTo>
                    <a:pt x="1424" y="722"/>
                  </a:lnTo>
                  <a:lnTo>
                    <a:pt x="1428" y="732"/>
                  </a:lnTo>
                  <a:lnTo>
                    <a:pt x="1434" y="740"/>
                  </a:lnTo>
                  <a:lnTo>
                    <a:pt x="1440" y="748"/>
                  </a:lnTo>
                  <a:lnTo>
                    <a:pt x="1456" y="760"/>
                  </a:lnTo>
                  <a:lnTo>
                    <a:pt x="1472" y="770"/>
                  </a:lnTo>
                  <a:lnTo>
                    <a:pt x="1488" y="776"/>
                  </a:lnTo>
                  <a:lnTo>
                    <a:pt x="1502" y="780"/>
                  </a:lnTo>
                  <a:lnTo>
                    <a:pt x="1514" y="784"/>
                  </a:lnTo>
                  <a:lnTo>
                    <a:pt x="1514" y="784"/>
                  </a:lnTo>
                  <a:lnTo>
                    <a:pt x="1508" y="786"/>
                  </a:lnTo>
                  <a:lnTo>
                    <a:pt x="1494" y="792"/>
                  </a:lnTo>
                  <a:lnTo>
                    <a:pt x="1488" y="798"/>
                  </a:lnTo>
                  <a:lnTo>
                    <a:pt x="1482" y="802"/>
                  </a:lnTo>
                  <a:lnTo>
                    <a:pt x="1480" y="806"/>
                  </a:lnTo>
                  <a:lnTo>
                    <a:pt x="1480" y="812"/>
                  </a:lnTo>
                  <a:lnTo>
                    <a:pt x="1480" y="812"/>
                  </a:lnTo>
                  <a:lnTo>
                    <a:pt x="1484" y="816"/>
                  </a:lnTo>
                  <a:lnTo>
                    <a:pt x="1492" y="822"/>
                  </a:lnTo>
                  <a:lnTo>
                    <a:pt x="1512" y="830"/>
                  </a:lnTo>
                  <a:lnTo>
                    <a:pt x="1522" y="836"/>
                  </a:lnTo>
                  <a:lnTo>
                    <a:pt x="1530" y="842"/>
                  </a:lnTo>
                  <a:lnTo>
                    <a:pt x="1534" y="848"/>
                  </a:lnTo>
                  <a:lnTo>
                    <a:pt x="1534" y="852"/>
                  </a:lnTo>
                  <a:lnTo>
                    <a:pt x="1534" y="854"/>
                  </a:lnTo>
                  <a:lnTo>
                    <a:pt x="1534" y="854"/>
                  </a:lnTo>
                  <a:lnTo>
                    <a:pt x="1514" y="848"/>
                  </a:lnTo>
                  <a:lnTo>
                    <a:pt x="1500" y="842"/>
                  </a:lnTo>
                  <a:lnTo>
                    <a:pt x="1490" y="842"/>
                  </a:lnTo>
                  <a:lnTo>
                    <a:pt x="1486" y="842"/>
                  </a:lnTo>
                  <a:lnTo>
                    <a:pt x="1484" y="844"/>
                  </a:lnTo>
                  <a:lnTo>
                    <a:pt x="1482" y="846"/>
                  </a:lnTo>
                  <a:lnTo>
                    <a:pt x="1482" y="850"/>
                  </a:lnTo>
                  <a:lnTo>
                    <a:pt x="1484" y="860"/>
                  </a:lnTo>
                  <a:lnTo>
                    <a:pt x="1492" y="872"/>
                  </a:lnTo>
                  <a:lnTo>
                    <a:pt x="1504" y="890"/>
                  </a:lnTo>
                  <a:lnTo>
                    <a:pt x="1504" y="890"/>
                  </a:lnTo>
                  <a:lnTo>
                    <a:pt x="1496" y="890"/>
                  </a:lnTo>
                  <a:lnTo>
                    <a:pt x="1490" y="888"/>
                  </a:lnTo>
                  <a:lnTo>
                    <a:pt x="1484" y="886"/>
                  </a:lnTo>
                  <a:lnTo>
                    <a:pt x="1478" y="882"/>
                  </a:lnTo>
                  <a:lnTo>
                    <a:pt x="1470" y="874"/>
                  </a:lnTo>
                  <a:lnTo>
                    <a:pt x="1464" y="864"/>
                  </a:lnTo>
                  <a:lnTo>
                    <a:pt x="1454" y="844"/>
                  </a:lnTo>
                  <a:lnTo>
                    <a:pt x="1446" y="834"/>
                  </a:lnTo>
                  <a:lnTo>
                    <a:pt x="1438" y="828"/>
                  </a:lnTo>
                  <a:lnTo>
                    <a:pt x="1438" y="828"/>
                  </a:lnTo>
                  <a:lnTo>
                    <a:pt x="1430" y="836"/>
                  </a:lnTo>
                  <a:lnTo>
                    <a:pt x="1426" y="844"/>
                  </a:lnTo>
                  <a:lnTo>
                    <a:pt x="1424" y="852"/>
                  </a:lnTo>
                  <a:lnTo>
                    <a:pt x="1424" y="860"/>
                  </a:lnTo>
                  <a:lnTo>
                    <a:pt x="1426" y="872"/>
                  </a:lnTo>
                  <a:lnTo>
                    <a:pt x="1428" y="878"/>
                  </a:lnTo>
                  <a:lnTo>
                    <a:pt x="1428" y="878"/>
                  </a:lnTo>
                  <a:lnTo>
                    <a:pt x="1418" y="866"/>
                  </a:lnTo>
                  <a:lnTo>
                    <a:pt x="1402" y="848"/>
                  </a:lnTo>
                  <a:lnTo>
                    <a:pt x="1392" y="838"/>
                  </a:lnTo>
                  <a:lnTo>
                    <a:pt x="1384" y="832"/>
                  </a:lnTo>
                  <a:lnTo>
                    <a:pt x="1374" y="828"/>
                  </a:lnTo>
                  <a:lnTo>
                    <a:pt x="1366" y="828"/>
                  </a:lnTo>
                  <a:lnTo>
                    <a:pt x="1366" y="828"/>
                  </a:lnTo>
                  <a:lnTo>
                    <a:pt x="1362" y="830"/>
                  </a:lnTo>
                  <a:lnTo>
                    <a:pt x="1362" y="836"/>
                  </a:lnTo>
                  <a:lnTo>
                    <a:pt x="1360" y="848"/>
                  </a:lnTo>
                  <a:lnTo>
                    <a:pt x="1362" y="856"/>
                  </a:lnTo>
                  <a:lnTo>
                    <a:pt x="1366" y="862"/>
                  </a:lnTo>
                  <a:lnTo>
                    <a:pt x="1370" y="870"/>
                  </a:lnTo>
                  <a:lnTo>
                    <a:pt x="1376" y="876"/>
                  </a:lnTo>
                  <a:lnTo>
                    <a:pt x="1376" y="876"/>
                  </a:lnTo>
                  <a:lnTo>
                    <a:pt x="1358" y="880"/>
                  </a:lnTo>
                  <a:lnTo>
                    <a:pt x="1338" y="882"/>
                  </a:lnTo>
                  <a:lnTo>
                    <a:pt x="1328" y="886"/>
                  </a:lnTo>
                  <a:lnTo>
                    <a:pt x="1320" y="890"/>
                  </a:lnTo>
                  <a:lnTo>
                    <a:pt x="1314" y="896"/>
                  </a:lnTo>
                  <a:lnTo>
                    <a:pt x="1310" y="904"/>
                  </a:lnTo>
                  <a:lnTo>
                    <a:pt x="1310" y="904"/>
                  </a:lnTo>
                  <a:lnTo>
                    <a:pt x="1324" y="912"/>
                  </a:lnTo>
                  <a:lnTo>
                    <a:pt x="1340" y="920"/>
                  </a:lnTo>
                  <a:lnTo>
                    <a:pt x="1354" y="924"/>
                  </a:lnTo>
                  <a:lnTo>
                    <a:pt x="1370" y="928"/>
                  </a:lnTo>
                  <a:lnTo>
                    <a:pt x="1388" y="928"/>
                  </a:lnTo>
                  <a:lnTo>
                    <a:pt x="1406" y="928"/>
                  </a:lnTo>
                  <a:lnTo>
                    <a:pt x="1446" y="924"/>
                  </a:lnTo>
                  <a:lnTo>
                    <a:pt x="1446" y="924"/>
                  </a:lnTo>
                  <a:lnTo>
                    <a:pt x="1454" y="924"/>
                  </a:lnTo>
                  <a:lnTo>
                    <a:pt x="1468" y="920"/>
                  </a:lnTo>
                  <a:lnTo>
                    <a:pt x="1468" y="920"/>
                  </a:lnTo>
                  <a:lnTo>
                    <a:pt x="1472" y="920"/>
                  </a:lnTo>
                  <a:lnTo>
                    <a:pt x="1478" y="920"/>
                  </a:lnTo>
                  <a:lnTo>
                    <a:pt x="1486" y="924"/>
                  </a:lnTo>
                  <a:lnTo>
                    <a:pt x="1496" y="932"/>
                  </a:lnTo>
                  <a:lnTo>
                    <a:pt x="1496" y="932"/>
                  </a:lnTo>
                  <a:lnTo>
                    <a:pt x="1486" y="934"/>
                  </a:lnTo>
                  <a:lnTo>
                    <a:pt x="1480" y="938"/>
                  </a:lnTo>
                  <a:lnTo>
                    <a:pt x="1470" y="944"/>
                  </a:lnTo>
                  <a:lnTo>
                    <a:pt x="1454" y="952"/>
                  </a:lnTo>
                  <a:lnTo>
                    <a:pt x="1440" y="956"/>
                  </a:lnTo>
                  <a:lnTo>
                    <a:pt x="1422" y="960"/>
                  </a:lnTo>
                  <a:lnTo>
                    <a:pt x="1422" y="960"/>
                  </a:lnTo>
                  <a:lnTo>
                    <a:pt x="1396" y="974"/>
                  </a:lnTo>
                  <a:lnTo>
                    <a:pt x="1386" y="982"/>
                  </a:lnTo>
                  <a:lnTo>
                    <a:pt x="1376" y="992"/>
                  </a:lnTo>
                  <a:lnTo>
                    <a:pt x="1368" y="1002"/>
                  </a:lnTo>
                  <a:lnTo>
                    <a:pt x="1362" y="1012"/>
                  </a:lnTo>
                  <a:lnTo>
                    <a:pt x="1358" y="1024"/>
                  </a:lnTo>
                  <a:lnTo>
                    <a:pt x="1356" y="1038"/>
                  </a:lnTo>
                  <a:lnTo>
                    <a:pt x="1356" y="1038"/>
                  </a:lnTo>
                  <a:lnTo>
                    <a:pt x="1374" y="1046"/>
                  </a:lnTo>
                  <a:lnTo>
                    <a:pt x="1384" y="1048"/>
                  </a:lnTo>
                  <a:lnTo>
                    <a:pt x="1392" y="1050"/>
                  </a:lnTo>
                  <a:lnTo>
                    <a:pt x="1400" y="1050"/>
                  </a:lnTo>
                  <a:lnTo>
                    <a:pt x="1410" y="1048"/>
                  </a:lnTo>
                  <a:lnTo>
                    <a:pt x="1416" y="1044"/>
                  </a:lnTo>
                  <a:lnTo>
                    <a:pt x="1422" y="1038"/>
                  </a:lnTo>
                  <a:lnTo>
                    <a:pt x="1422" y="1038"/>
                  </a:lnTo>
                  <a:lnTo>
                    <a:pt x="1430" y="1028"/>
                  </a:lnTo>
                  <a:lnTo>
                    <a:pt x="1436" y="1022"/>
                  </a:lnTo>
                  <a:lnTo>
                    <a:pt x="1440" y="1020"/>
                  </a:lnTo>
                  <a:lnTo>
                    <a:pt x="1444" y="1020"/>
                  </a:lnTo>
                  <a:lnTo>
                    <a:pt x="1448" y="1026"/>
                  </a:lnTo>
                  <a:lnTo>
                    <a:pt x="1452" y="1028"/>
                  </a:lnTo>
                  <a:lnTo>
                    <a:pt x="1458" y="1030"/>
                  </a:lnTo>
                  <a:lnTo>
                    <a:pt x="1478" y="1036"/>
                  </a:lnTo>
                  <a:lnTo>
                    <a:pt x="1478" y="1036"/>
                  </a:lnTo>
                  <a:lnTo>
                    <a:pt x="1474" y="1042"/>
                  </a:lnTo>
                  <a:lnTo>
                    <a:pt x="1468" y="1048"/>
                  </a:lnTo>
                  <a:lnTo>
                    <a:pt x="1454" y="1058"/>
                  </a:lnTo>
                  <a:lnTo>
                    <a:pt x="1438" y="1066"/>
                  </a:lnTo>
                  <a:lnTo>
                    <a:pt x="1422" y="1072"/>
                  </a:lnTo>
                  <a:lnTo>
                    <a:pt x="1408" y="1078"/>
                  </a:lnTo>
                  <a:lnTo>
                    <a:pt x="1396" y="1084"/>
                  </a:lnTo>
                  <a:lnTo>
                    <a:pt x="1392" y="1088"/>
                  </a:lnTo>
                  <a:lnTo>
                    <a:pt x="1390" y="1092"/>
                  </a:lnTo>
                  <a:lnTo>
                    <a:pt x="1390" y="1096"/>
                  </a:lnTo>
                  <a:lnTo>
                    <a:pt x="1392" y="1100"/>
                  </a:lnTo>
                  <a:lnTo>
                    <a:pt x="1392" y="1100"/>
                  </a:lnTo>
                  <a:lnTo>
                    <a:pt x="1406" y="1120"/>
                  </a:lnTo>
                  <a:lnTo>
                    <a:pt x="1420" y="1138"/>
                  </a:lnTo>
                  <a:lnTo>
                    <a:pt x="1436" y="1156"/>
                  </a:lnTo>
                  <a:lnTo>
                    <a:pt x="1436" y="1156"/>
                  </a:lnTo>
                  <a:lnTo>
                    <a:pt x="1426" y="1150"/>
                  </a:lnTo>
                  <a:lnTo>
                    <a:pt x="1402" y="1142"/>
                  </a:lnTo>
                  <a:lnTo>
                    <a:pt x="1388" y="1140"/>
                  </a:lnTo>
                  <a:lnTo>
                    <a:pt x="1376" y="1138"/>
                  </a:lnTo>
                  <a:lnTo>
                    <a:pt x="1364" y="1140"/>
                  </a:lnTo>
                  <a:lnTo>
                    <a:pt x="1360" y="1142"/>
                  </a:lnTo>
                  <a:lnTo>
                    <a:pt x="1356" y="1146"/>
                  </a:lnTo>
                  <a:lnTo>
                    <a:pt x="1356" y="1146"/>
                  </a:lnTo>
                  <a:lnTo>
                    <a:pt x="1354" y="1150"/>
                  </a:lnTo>
                  <a:lnTo>
                    <a:pt x="1352" y="1154"/>
                  </a:lnTo>
                  <a:lnTo>
                    <a:pt x="1354" y="1164"/>
                  </a:lnTo>
                  <a:lnTo>
                    <a:pt x="1358" y="1174"/>
                  </a:lnTo>
                  <a:lnTo>
                    <a:pt x="1368" y="1182"/>
                  </a:lnTo>
                  <a:lnTo>
                    <a:pt x="1382" y="1192"/>
                  </a:lnTo>
                  <a:lnTo>
                    <a:pt x="1398" y="1200"/>
                  </a:lnTo>
                  <a:lnTo>
                    <a:pt x="1418" y="1208"/>
                  </a:lnTo>
                  <a:lnTo>
                    <a:pt x="1440" y="1214"/>
                  </a:lnTo>
                  <a:lnTo>
                    <a:pt x="1440" y="1214"/>
                  </a:lnTo>
                  <a:lnTo>
                    <a:pt x="1430" y="1218"/>
                  </a:lnTo>
                  <a:lnTo>
                    <a:pt x="1416" y="1220"/>
                  </a:lnTo>
                  <a:lnTo>
                    <a:pt x="1402" y="1222"/>
                  </a:lnTo>
                  <a:lnTo>
                    <a:pt x="1388" y="1226"/>
                  </a:lnTo>
                  <a:lnTo>
                    <a:pt x="1378" y="1230"/>
                  </a:lnTo>
                  <a:lnTo>
                    <a:pt x="1376" y="1232"/>
                  </a:lnTo>
                  <a:lnTo>
                    <a:pt x="1374" y="1236"/>
                  </a:lnTo>
                  <a:lnTo>
                    <a:pt x="1374" y="1242"/>
                  </a:lnTo>
                  <a:lnTo>
                    <a:pt x="1376" y="1248"/>
                  </a:lnTo>
                  <a:lnTo>
                    <a:pt x="1380" y="1254"/>
                  </a:lnTo>
                  <a:lnTo>
                    <a:pt x="1388" y="1262"/>
                  </a:lnTo>
                  <a:lnTo>
                    <a:pt x="1388" y="1262"/>
                  </a:lnTo>
                  <a:lnTo>
                    <a:pt x="1370" y="1272"/>
                  </a:lnTo>
                  <a:lnTo>
                    <a:pt x="1360" y="1278"/>
                  </a:lnTo>
                  <a:lnTo>
                    <a:pt x="1354" y="1286"/>
                  </a:lnTo>
                  <a:lnTo>
                    <a:pt x="1354" y="1288"/>
                  </a:lnTo>
                  <a:lnTo>
                    <a:pt x="1354" y="1290"/>
                  </a:lnTo>
                  <a:lnTo>
                    <a:pt x="1360" y="1294"/>
                  </a:lnTo>
                  <a:lnTo>
                    <a:pt x="1368" y="1294"/>
                  </a:lnTo>
                  <a:lnTo>
                    <a:pt x="1380" y="1294"/>
                  </a:lnTo>
                  <a:lnTo>
                    <a:pt x="1396" y="1290"/>
                  </a:lnTo>
                  <a:lnTo>
                    <a:pt x="1418" y="1294"/>
                  </a:lnTo>
                  <a:lnTo>
                    <a:pt x="1418" y="1294"/>
                  </a:lnTo>
                  <a:lnTo>
                    <a:pt x="1386" y="1312"/>
                  </a:lnTo>
                  <a:lnTo>
                    <a:pt x="1378" y="1318"/>
                  </a:lnTo>
                  <a:lnTo>
                    <a:pt x="1372" y="1324"/>
                  </a:lnTo>
                  <a:lnTo>
                    <a:pt x="1368" y="1330"/>
                  </a:lnTo>
                  <a:lnTo>
                    <a:pt x="1368" y="1336"/>
                  </a:lnTo>
                  <a:lnTo>
                    <a:pt x="1368" y="1336"/>
                  </a:lnTo>
                  <a:lnTo>
                    <a:pt x="1368" y="1338"/>
                  </a:lnTo>
                  <a:lnTo>
                    <a:pt x="1370" y="1340"/>
                  </a:lnTo>
                  <a:lnTo>
                    <a:pt x="1376" y="1342"/>
                  </a:lnTo>
                  <a:lnTo>
                    <a:pt x="1384" y="1342"/>
                  </a:lnTo>
                  <a:lnTo>
                    <a:pt x="1392" y="1342"/>
                  </a:lnTo>
                  <a:lnTo>
                    <a:pt x="1410" y="1340"/>
                  </a:lnTo>
                  <a:lnTo>
                    <a:pt x="1418" y="1340"/>
                  </a:lnTo>
                  <a:lnTo>
                    <a:pt x="1422" y="1344"/>
                  </a:lnTo>
                  <a:lnTo>
                    <a:pt x="1422" y="1344"/>
                  </a:lnTo>
                  <a:lnTo>
                    <a:pt x="1422" y="1352"/>
                  </a:lnTo>
                  <a:lnTo>
                    <a:pt x="1420" y="1358"/>
                  </a:lnTo>
                  <a:lnTo>
                    <a:pt x="1416" y="1364"/>
                  </a:lnTo>
                  <a:lnTo>
                    <a:pt x="1412" y="1368"/>
                  </a:lnTo>
                  <a:lnTo>
                    <a:pt x="1404" y="1374"/>
                  </a:lnTo>
                  <a:lnTo>
                    <a:pt x="1398" y="1380"/>
                  </a:lnTo>
                  <a:lnTo>
                    <a:pt x="1398" y="1380"/>
                  </a:lnTo>
                  <a:lnTo>
                    <a:pt x="1404" y="1382"/>
                  </a:lnTo>
                  <a:lnTo>
                    <a:pt x="1410" y="1384"/>
                  </a:lnTo>
                  <a:lnTo>
                    <a:pt x="1420" y="1384"/>
                  </a:lnTo>
                  <a:lnTo>
                    <a:pt x="1430" y="1382"/>
                  </a:lnTo>
                  <a:lnTo>
                    <a:pt x="1438" y="1376"/>
                  </a:lnTo>
                  <a:lnTo>
                    <a:pt x="1448" y="1372"/>
                  </a:lnTo>
                  <a:lnTo>
                    <a:pt x="1458" y="1370"/>
                  </a:lnTo>
                  <a:lnTo>
                    <a:pt x="1466" y="1372"/>
                  </a:lnTo>
                  <a:lnTo>
                    <a:pt x="1472" y="1376"/>
                  </a:lnTo>
                  <a:lnTo>
                    <a:pt x="1478" y="1380"/>
                  </a:lnTo>
                  <a:lnTo>
                    <a:pt x="1478" y="1380"/>
                  </a:lnTo>
                  <a:lnTo>
                    <a:pt x="1472" y="1386"/>
                  </a:lnTo>
                  <a:lnTo>
                    <a:pt x="1464" y="1392"/>
                  </a:lnTo>
                  <a:lnTo>
                    <a:pt x="1446" y="1400"/>
                  </a:lnTo>
                  <a:lnTo>
                    <a:pt x="1438" y="1404"/>
                  </a:lnTo>
                  <a:lnTo>
                    <a:pt x="1432" y="1410"/>
                  </a:lnTo>
                  <a:lnTo>
                    <a:pt x="1428" y="1418"/>
                  </a:lnTo>
                  <a:lnTo>
                    <a:pt x="1430" y="1428"/>
                  </a:lnTo>
                  <a:lnTo>
                    <a:pt x="1430" y="1428"/>
                  </a:lnTo>
                  <a:lnTo>
                    <a:pt x="1436" y="1432"/>
                  </a:lnTo>
                  <a:lnTo>
                    <a:pt x="1444" y="1434"/>
                  </a:lnTo>
                  <a:lnTo>
                    <a:pt x="1462" y="1438"/>
                  </a:lnTo>
                  <a:lnTo>
                    <a:pt x="1478" y="1442"/>
                  </a:lnTo>
                  <a:lnTo>
                    <a:pt x="1486" y="1444"/>
                  </a:lnTo>
                  <a:lnTo>
                    <a:pt x="1494" y="1448"/>
                  </a:lnTo>
                  <a:lnTo>
                    <a:pt x="1494" y="1448"/>
                  </a:lnTo>
                  <a:lnTo>
                    <a:pt x="1490" y="1454"/>
                  </a:lnTo>
                  <a:lnTo>
                    <a:pt x="1484" y="1472"/>
                  </a:lnTo>
                  <a:lnTo>
                    <a:pt x="1478" y="1488"/>
                  </a:lnTo>
                  <a:lnTo>
                    <a:pt x="1480" y="1494"/>
                  </a:lnTo>
                  <a:lnTo>
                    <a:pt x="1482" y="1498"/>
                  </a:lnTo>
                  <a:lnTo>
                    <a:pt x="1482" y="1498"/>
                  </a:lnTo>
                  <a:lnTo>
                    <a:pt x="1492" y="1502"/>
                  </a:lnTo>
                  <a:lnTo>
                    <a:pt x="1500" y="1500"/>
                  </a:lnTo>
                  <a:lnTo>
                    <a:pt x="1510" y="1496"/>
                  </a:lnTo>
                  <a:lnTo>
                    <a:pt x="1518" y="1490"/>
                  </a:lnTo>
                  <a:lnTo>
                    <a:pt x="1532" y="1476"/>
                  </a:lnTo>
                  <a:lnTo>
                    <a:pt x="1536" y="1472"/>
                  </a:lnTo>
                  <a:lnTo>
                    <a:pt x="1540" y="1468"/>
                  </a:lnTo>
                  <a:lnTo>
                    <a:pt x="1540" y="1468"/>
                  </a:lnTo>
                  <a:lnTo>
                    <a:pt x="1540" y="1486"/>
                  </a:lnTo>
                  <a:lnTo>
                    <a:pt x="1544" y="1496"/>
                  </a:lnTo>
                  <a:lnTo>
                    <a:pt x="1548" y="1504"/>
                  </a:lnTo>
                  <a:lnTo>
                    <a:pt x="1554" y="1510"/>
                  </a:lnTo>
                  <a:lnTo>
                    <a:pt x="1560" y="1514"/>
                  </a:lnTo>
                  <a:lnTo>
                    <a:pt x="1566" y="1520"/>
                  </a:lnTo>
                  <a:lnTo>
                    <a:pt x="1568" y="1528"/>
                  </a:lnTo>
                  <a:lnTo>
                    <a:pt x="1564" y="1538"/>
                  </a:lnTo>
                  <a:lnTo>
                    <a:pt x="1564" y="1538"/>
                  </a:lnTo>
                  <a:lnTo>
                    <a:pt x="1564" y="1554"/>
                  </a:lnTo>
                  <a:lnTo>
                    <a:pt x="1566" y="1570"/>
                  </a:lnTo>
                  <a:lnTo>
                    <a:pt x="1568" y="1576"/>
                  </a:lnTo>
                  <a:lnTo>
                    <a:pt x="1572" y="1584"/>
                  </a:lnTo>
                  <a:lnTo>
                    <a:pt x="1576" y="1588"/>
                  </a:lnTo>
                  <a:lnTo>
                    <a:pt x="1582" y="1594"/>
                  </a:lnTo>
                  <a:lnTo>
                    <a:pt x="1582" y="1594"/>
                  </a:lnTo>
                  <a:lnTo>
                    <a:pt x="1596" y="1588"/>
                  </a:lnTo>
                  <a:lnTo>
                    <a:pt x="1606" y="1580"/>
                  </a:lnTo>
                  <a:lnTo>
                    <a:pt x="1614" y="1572"/>
                  </a:lnTo>
                  <a:lnTo>
                    <a:pt x="1620" y="1560"/>
                  </a:lnTo>
                  <a:lnTo>
                    <a:pt x="1622" y="1548"/>
                  </a:lnTo>
                  <a:lnTo>
                    <a:pt x="1624" y="1534"/>
                  </a:lnTo>
                  <a:lnTo>
                    <a:pt x="1626" y="1502"/>
                  </a:lnTo>
                  <a:lnTo>
                    <a:pt x="1626" y="1502"/>
                  </a:lnTo>
                  <a:lnTo>
                    <a:pt x="1626" y="1500"/>
                  </a:lnTo>
                  <a:lnTo>
                    <a:pt x="1628" y="1498"/>
                  </a:lnTo>
                  <a:lnTo>
                    <a:pt x="1632" y="1496"/>
                  </a:lnTo>
                  <a:lnTo>
                    <a:pt x="1640" y="1498"/>
                  </a:lnTo>
                  <a:lnTo>
                    <a:pt x="1648" y="1500"/>
                  </a:lnTo>
                  <a:lnTo>
                    <a:pt x="1664" y="1508"/>
                  </a:lnTo>
                  <a:lnTo>
                    <a:pt x="1672" y="1512"/>
                  </a:lnTo>
                  <a:lnTo>
                    <a:pt x="1672" y="1512"/>
                  </a:lnTo>
                  <a:lnTo>
                    <a:pt x="1676" y="1516"/>
                  </a:lnTo>
                  <a:lnTo>
                    <a:pt x="1678" y="1520"/>
                  </a:lnTo>
                  <a:lnTo>
                    <a:pt x="1678" y="1526"/>
                  </a:lnTo>
                  <a:lnTo>
                    <a:pt x="1676" y="1530"/>
                  </a:lnTo>
                  <a:lnTo>
                    <a:pt x="1670" y="1538"/>
                  </a:lnTo>
                  <a:lnTo>
                    <a:pt x="1662" y="1548"/>
                  </a:lnTo>
                  <a:lnTo>
                    <a:pt x="1652" y="1558"/>
                  </a:lnTo>
                  <a:lnTo>
                    <a:pt x="1644" y="1570"/>
                  </a:lnTo>
                  <a:lnTo>
                    <a:pt x="1642" y="1578"/>
                  </a:lnTo>
                  <a:lnTo>
                    <a:pt x="1642" y="1584"/>
                  </a:lnTo>
                  <a:lnTo>
                    <a:pt x="1644" y="1592"/>
                  </a:lnTo>
                  <a:lnTo>
                    <a:pt x="1646" y="1602"/>
                  </a:lnTo>
                  <a:lnTo>
                    <a:pt x="1646" y="1602"/>
                  </a:lnTo>
                  <a:lnTo>
                    <a:pt x="1658" y="1602"/>
                  </a:lnTo>
                  <a:lnTo>
                    <a:pt x="1668" y="1602"/>
                  </a:lnTo>
                  <a:lnTo>
                    <a:pt x="1676" y="1600"/>
                  </a:lnTo>
                  <a:lnTo>
                    <a:pt x="1684" y="1598"/>
                  </a:lnTo>
                  <a:lnTo>
                    <a:pt x="1698" y="1590"/>
                  </a:lnTo>
                  <a:lnTo>
                    <a:pt x="1710" y="1580"/>
                  </a:lnTo>
                  <a:lnTo>
                    <a:pt x="1720" y="1570"/>
                  </a:lnTo>
                  <a:lnTo>
                    <a:pt x="1732" y="1560"/>
                  </a:lnTo>
                  <a:lnTo>
                    <a:pt x="1746" y="1550"/>
                  </a:lnTo>
                  <a:lnTo>
                    <a:pt x="1754" y="1548"/>
                  </a:lnTo>
                  <a:lnTo>
                    <a:pt x="1764" y="1544"/>
                  </a:lnTo>
                  <a:lnTo>
                    <a:pt x="1764" y="1544"/>
                  </a:lnTo>
                  <a:lnTo>
                    <a:pt x="1770" y="1552"/>
                  </a:lnTo>
                  <a:lnTo>
                    <a:pt x="1772" y="1558"/>
                  </a:lnTo>
                  <a:lnTo>
                    <a:pt x="1770" y="1566"/>
                  </a:lnTo>
                  <a:lnTo>
                    <a:pt x="1766" y="1574"/>
                  </a:lnTo>
                  <a:lnTo>
                    <a:pt x="1756" y="1590"/>
                  </a:lnTo>
                  <a:lnTo>
                    <a:pt x="1746" y="1606"/>
                  </a:lnTo>
                  <a:lnTo>
                    <a:pt x="1746" y="1606"/>
                  </a:lnTo>
                  <a:lnTo>
                    <a:pt x="1734" y="1610"/>
                  </a:lnTo>
                  <a:lnTo>
                    <a:pt x="1720" y="1614"/>
                  </a:lnTo>
                  <a:lnTo>
                    <a:pt x="1694" y="1618"/>
                  </a:lnTo>
                  <a:lnTo>
                    <a:pt x="1680" y="1624"/>
                  </a:lnTo>
                  <a:lnTo>
                    <a:pt x="1666" y="1632"/>
                  </a:lnTo>
                  <a:lnTo>
                    <a:pt x="1654" y="1646"/>
                  </a:lnTo>
                  <a:lnTo>
                    <a:pt x="1642" y="1666"/>
                  </a:lnTo>
                  <a:lnTo>
                    <a:pt x="1642" y="1666"/>
                  </a:lnTo>
                  <a:lnTo>
                    <a:pt x="1658" y="1670"/>
                  </a:lnTo>
                  <a:lnTo>
                    <a:pt x="1672" y="1674"/>
                  </a:lnTo>
                  <a:lnTo>
                    <a:pt x="1684" y="1674"/>
                  </a:lnTo>
                  <a:lnTo>
                    <a:pt x="1694" y="1674"/>
                  </a:lnTo>
                  <a:lnTo>
                    <a:pt x="1704" y="1670"/>
                  </a:lnTo>
                  <a:lnTo>
                    <a:pt x="1710" y="1668"/>
                  </a:lnTo>
                  <a:lnTo>
                    <a:pt x="1724" y="1660"/>
                  </a:lnTo>
                  <a:lnTo>
                    <a:pt x="1724" y="1660"/>
                  </a:lnTo>
                  <a:lnTo>
                    <a:pt x="1732" y="1654"/>
                  </a:lnTo>
                  <a:lnTo>
                    <a:pt x="1736" y="1648"/>
                  </a:lnTo>
                  <a:lnTo>
                    <a:pt x="1742" y="1644"/>
                  </a:lnTo>
                  <a:lnTo>
                    <a:pt x="1748" y="1642"/>
                  </a:lnTo>
                  <a:lnTo>
                    <a:pt x="1748" y="1642"/>
                  </a:lnTo>
                  <a:lnTo>
                    <a:pt x="1748" y="1656"/>
                  </a:lnTo>
                  <a:lnTo>
                    <a:pt x="1748" y="1674"/>
                  </a:lnTo>
                  <a:lnTo>
                    <a:pt x="1750" y="1682"/>
                  </a:lnTo>
                  <a:lnTo>
                    <a:pt x="1752" y="1688"/>
                  </a:lnTo>
                  <a:lnTo>
                    <a:pt x="1756" y="1694"/>
                  </a:lnTo>
                  <a:lnTo>
                    <a:pt x="1760" y="1698"/>
                  </a:lnTo>
                  <a:lnTo>
                    <a:pt x="1760" y="1698"/>
                  </a:lnTo>
                  <a:lnTo>
                    <a:pt x="1770" y="1696"/>
                  </a:lnTo>
                  <a:lnTo>
                    <a:pt x="1776" y="1694"/>
                  </a:lnTo>
                  <a:lnTo>
                    <a:pt x="1790" y="1684"/>
                  </a:lnTo>
                  <a:lnTo>
                    <a:pt x="1790" y="1684"/>
                  </a:lnTo>
                  <a:lnTo>
                    <a:pt x="1792" y="1690"/>
                  </a:lnTo>
                  <a:lnTo>
                    <a:pt x="1792" y="1696"/>
                  </a:lnTo>
                  <a:lnTo>
                    <a:pt x="1786" y="1714"/>
                  </a:lnTo>
                  <a:lnTo>
                    <a:pt x="1784" y="1722"/>
                  </a:lnTo>
                  <a:lnTo>
                    <a:pt x="1782" y="1730"/>
                  </a:lnTo>
                  <a:lnTo>
                    <a:pt x="1784" y="1738"/>
                  </a:lnTo>
                  <a:lnTo>
                    <a:pt x="1788" y="1744"/>
                  </a:lnTo>
                  <a:lnTo>
                    <a:pt x="1788" y="1744"/>
                  </a:lnTo>
                  <a:lnTo>
                    <a:pt x="1796" y="1742"/>
                  </a:lnTo>
                  <a:lnTo>
                    <a:pt x="1800" y="1740"/>
                  </a:lnTo>
                  <a:lnTo>
                    <a:pt x="1808" y="1732"/>
                  </a:lnTo>
                  <a:lnTo>
                    <a:pt x="1812" y="1726"/>
                  </a:lnTo>
                  <a:lnTo>
                    <a:pt x="1814" y="1724"/>
                  </a:lnTo>
                  <a:lnTo>
                    <a:pt x="1814" y="1724"/>
                  </a:lnTo>
                  <a:lnTo>
                    <a:pt x="1822" y="1732"/>
                  </a:lnTo>
                  <a:lnTo>
                    <a:pt x="1832" y="1738"/>
                  </a:lnTo>
                  <a:lnTo>
                    <a:pt x="1840" y="1738"/>
                  </a:lnTo>
                  <a:lnTo>
                    <a:pt x="1850" y="1736"/>
                  </a:lnTo>
                  <a:lnTo>
                    <a:pt x="1850" y="1736"/>
                  </a:lnTo>
                  <a:lnTo>
                    <a:pt x="1854" y="1720"/>
                  </a:lnTo>
                  <a:lnTo>
                    <a:pt x="1854" y="1702"/>
                  </a:lnTo>
                  <a:lnTo>
                    <a:pt x="1852" y="1692"/>
                  </a:lnTo>
                  <a:lnTo>
                    <a:pt x="1848" y="1682"/>
                  </a:lnTo>
                  <a:lnTo>
                    <a:pt x="1844" y="1676"/>
                  </a:lnTo>
                  <a:lnTo>
                    <a:pt x="1836" y="1670"/>
                  </a:lnTo>
                  <a:lnTo>
                    <a:pt x="1836" y="1670"/>
                  </a:lnTo>
                  <a:lnTo>
                    <a:pt x="1842" y="1666"/>
                  </a:lnTo>
                  <a:lnTo>
                    <a:pt x="1846" y="1666"/>
                  </a:lnTo>
                  <a:lnTo>
                    <a:pt x="1858" y="1670"/>
                  </a:lnTo>
                  <a:lnTo>
                    <a:pt x="1872" y="1674"/>
                  </a:lnTo>
                  <a:lnTo>
                    <a:pt x="1878" y="1674"/>
                  </a:lnTo>
                  <a:lnTo>
                    <a:pt x="1882" y="1672"/>
                  </a:lnTo>
                  <a:lnTo>
                    <a:pt x="1882" y="1672"/>
                  </a:lnTo>
                  <a:lnTo>
                    <a:pt x="1884" y="1676"/>
                  </a:lnTo>
                  <a:lnTo>
                    <a:pt x="1886" y="1682"/>
                  </a:lnTo>
                  <a:lnTo>
                    <a:pt x="1886" y="1694"/>
                  </a:lnTo>
                  <a:lnTo>
                    <a:pt x="1884" y="1706"/>
                  </a:lnTo>
                  <a:lnTo>
                    <a:pt x="1880" y="1718"/>
                  </a:lnTo>
                  <a:lnTo>
                    <a:pt x="1878" y="1732"/>
                  </a:lnTo>
                  <a:lnTo>
                    <a:pt x="1878" y="1744"/>
                  </a:lnTo>
                  <a:lnTo>
                    <a:pt x="1878" y="1748"/>
                  </a:lnTo>
                  <a:lnTo>
                    <a:pt x="1880" y="1754"/>
                  </a:lnTo>
                  <a:lnTo>
                    <a:pt x="1884" y="1758"/>
                  </a:lnTo>
                  <a:lnTo>
                    <a:pt x="1890" y="1762"/>
                  </a:lnTo>
                  <a:lnTo>
                    <a:pt x="1890" y="1762"/>
                  </a:lnTo>
                  <a:lnTo>
                    <a:pt x="1900" y="1760"/>
                  </a:lnTo>
                  <a:lnTo>
                    <a:pt x="1908" y="1756"/>
                  </a:lnTo>
                  <a:lnTo>
                    <a:pt x="1916" y="1748"/>
                  </a:lnTo>
                  <a:lnTo>
                    <a:pt x="1922" y="1742"/>
                  </a:lnTo>
                  <a:lnTo>
                    <a:pt x="1934" y="1726"/>
                  </a:lnTo>
                  <a:lnTo>
                    <a:pt x="1942" y="1720"/>
                  </a:lnTo>
                  <a:lnTo>
                    <a:pt x="1952" y="1714"/>
                  </a:lnTo>
                  <a:lnTo>
                    <a:pt x="1952" y="1714"/>
                  </a:lnTo>
                  <a:lnTo>
                    <a:pt x="1952" y="1726"/>
                  </a:lnTo>
                  <a:lnTo>
                    <a:pt x="1954" y="1736"/>
                  </a:lnTo>
                  <a:lnTo>
                    <a:pt x="1960" y="1758"/>
                  </a:lnTo>
                  <a:lnTo>
                    <a:pt x="1962" y="1766"/>
                  </a:lnTo>
                  <a:lnTo>
                    <a:pt x="1958" y="1776"/>
                  </a:lnTo>
                  <a:lnTo>
                    <a:pt x="1950" y="1786"/>
                  </a:lnTo>
                  <a:lnTo>
                    <a:pt x="1936" y="1794"/>
                  </a:lnTo>
                  <a:lnTo>
                    <a:pt x="1936" y="1794"/>
                  </a:lnTo>
                  <a:lnTo>
                    <a:pt x="1936" y="1800"/>
                  </a:lnTo>
                  <a:lnTo>
                    <a:pt x="1938" y="1804"/>
                  </a:lnTo>
                  <a:lnTo>
                    <a:pt x="1944" y="1812"/>
                  </a:lnTo>
                  <a:lnTo>
                    <a:pt x="1954" y="1818"/>
                  </a:lnTo>
                  <a:lnTo>
                    <a:pt x="1962" y="1824"/>
                  </a:lnTo>
                  <a:lnTo>
                    <a:pt x="1970" y="1830"/>
                  </a:lnTo>
                  <a:lnTo>
                    <a:pt x="1972" y="1834"/>
                  </a:lnTo>
                  <a:lnTo>
                    <a:pt x="1974" y="1838"/>
                  </a:lnTo>
                  <a:lnTo>
                    <a:pt x="1974" y="1842"/>
                  </a:lnTo>
                  <a:lnTo>
                    <a:pt x="1974" y="1848"/>
                  </a:lnTo>
                  <a:lnTo>
                    <a:pt x="1972" y="1856"/>
                  </a:lnTo>
                  <a:lnTo>
                    <a:pt x="1966" y="1864"/>
                  </a:lnTo>
                  <a:lnTo>
                    <a:pt x="1966" y="1864"/>
                  </a:lnTo>
                  <a:lnTo>
                    <a:pt x="1972" y="1868"/>
                  </a:lnTo>
                  <a:lnTo>
                    <a:pt x="1976" y="1872"/>
                  </a:lnTo>
                  <a:lnTo>
                    <a:pt x="1980" y="1874"/>
                  </a:lnTo>
                  <a:lnTo>
                    <a:pt x="1986" y="1874"/>
                  </a:lnTo>
                  <a:lnTo>
                    <a:pt x="1996" y="1874"/>
                  </a:lnTo>
                  <a:lnTo>
                    <a:pt x="2006" y="1870"/>
                  </a:lnTo>
                  <a:lnTo>
                    <a:pt x="2034" y="1838"/>
                  </a:lnTo>
                  <a:lnTo>
                    <a:pt x="2034" y="1838"/>
                  </a:lnTo>
                  <a:lnTo>
                    <a:pt x="2030" y="1860"/>
                  </a:lnTo>
                  <a:lnTo>
                    <a:pt x="2028" y="1886"/>
                  </a:lnTo>
                  <a:lnTo>
                    <a:pt x="2028" y="1912"/>
                  </a:lnTo>
                  <a:lnTo>
                    <a:pt x="2032" y="1936"/>
                  </a:lnTo>
                  <a:lnTo>
                    <a:pt x="2032" y="1936"/>
                  </a:lnTo>
                  <a:lnTo>
                    <a:pt x="2030" y="1944"/>
                  </a:lnTo>
                  <a:lnTo>
                    <a:pt x="2028" y="1954"/>
                  </a:lnTo>
                  <a:lnTo>
                    <a:pt x="2030" y="1974"/>
                  </a:lnTo>
                  <a:lnTo>
                    <a:pt x="2028" y="1982"/>
                  </a:lnTo>
                  <a:lnTo>
                    <a:pt x="2022" y="1992"/>
                  </a:lnTo>
                  <a:lnTo>
                    <a:pt x="2014" y="2000"/>
                  </a:lnTo>
                  <a:lnTo>
                    <a:pt x="2000" y="2008"/>
                  </a:lnTo>
                  <a:lnTo>
                    <a:pt x="2000" y="2008"/>
                  </a:lnTo>
                  <a:lnTo>
                    <a:pt x="1992" y="2054"/>
                  </a:lnTo>
                  <a:lnTo>
                    <a:pt x="1988" y="2076"/>
                  </a:lnTo>
                  <a:lnTo>
                    <a:pt x="1982" y="2096"/>
                  </a:lnTo>
                  <a:lnTo>
                    <a:pt x="1972" y="2116"/>
                  </a:lnTo>
                  <a:lnTo>
                    <a:pt x="1960" y="2136"/>
                  </a:lnTo>
                  <a:lnTo>
                    <a:pt x="1950" y="2144"/>
                  </a:lnTo>
                  <a:lnTo>
                    <a:pt x="1942" y="2154"/>
                  </a:lnTo>
                  <a:lnTo>
                    <a:pt x="1930" y="2162"/>
                  </a:lnTo>
                  <a:lnTo>
                    <a:pt x="1918" y="2168"/>
                  </a:lnTo>
                  <a:lnTo>
                    <a:pt x="1918" y="2168"/>
                  </a:lnTo>
                  <a:lnTo>
                    <a:pt x="1914" y="2176"/>
                  </a:lnTo>
                  <a:lnTo>
                    <a:pt x="1908" y="2182"/>
                  </a:lnTo>
                  <a:lnTo>
                    <a:pt x="1894" y="2192"/>
                  </a:lnTo>
                  <a:lnTo>
                    <a:pt x="1876" y="2200"/>
                  </a:lnTo>
                  <a:lnTo>
                    <a:pt x="1856" y="2206"/>
                  </a:lnTo>
                  <a:lnTo>
                    <a:pt x="1832" y="2212"/>
                  </a:lnTo>
                  <a:lnTo>
                    <a:pt x="1806" y="2216"/>
                  </a:lnTo>
                  <a:lnTo>
                    <a:pt x="1752" y="2224"/>
                  </a:lnTo>
                  <a:lnTo>
                    <a:pt x="1696" y="2230"/>
                  </a:lnTo>
                  <a:lnTo>
                    <a:pt x="1670" y="2234"/>
                  </a:lnTo>
                  <a:lnTo>
                    <a:pt x="1646" y="2240"/>
                  </a:lnTo>
                  <a:lnTo>
                    <a:pt x="1622" y="2246"/>
                  </a:lnTo>
                  <a:lnTo>
                    <a:pt x="1602" y="2254"/>
                  </a:lnTo>
                  <a:lnTo>
                    <a:pt x="1586" y="2266"/>
                  </a:lnTo>
                  <a:lnTo>
                    <a:pt x="1580" y="2272"/>
                  </a:lnTo>
                  <a:lnTo>
                    <a:pt x="1574" y="2278"/>
                  </a:lnTo>
                  <a:lnTo>
                    <a:pt x="1574" y="2278"/>
                  </a:lnTo>
                  <a:lnTo>
                    <a:pt x="1578" y="2280"/>
                  </a:lnTo>
                  <a:lnTo>
                    <a:pt x="1584" y="2282"/>
                  </a:lnTo>
                  <a:lnTo>
                    <a:pt x="1602" y="2284"/>
                  </a:lnTo>
                  <a:lnTo>
                    <a:pt x="1624" y="2286"/>
                  </a:lnTo>
                  <a:lnTo>
                    <a:pt x="1652" y="2286"/>
                  </a:lnTo>
                  <a:lnTo>
                    <a:pt x="1702" y="2286"/>
                  </a:lnTo>
                  <a:lnTo>
                    <a:pt x="1732" y="2282"/>
                  </a:lnTo>
                  <a:lnTo>
                    <a:pt x="1732" y="2282"/>
                  </a:lnTo>
                  <a:lnTo>
                    <a:pt x="1740" y="2278"/>
                  </a:lnTo>
                  <a:lnTo>
                    <a:pt x="1748" y="2278"/>
                  </a:lnTo>
                  <a:lnTo>
                    <a:pt x="1756" y="2280"/>
                  </a:lnTo>
                  <a:lnTo>
                    <a:pt x="1764" y="2282"/>
                  </a:lnTo>
                  <a:lnTo>
                    <a:pt x="1782" y="2288"/>
                  </a:lnTo>
                  <a:lnTo>
                    <a:pt x="1790" y="2290"/>
                  </a:lnTo>
                  <a:lnTo>
                    <a:pt x="1800" y="2290"/>
                  </a:lnTo>
                  <a:lnTo>
                    <a:pt x="1800" y="2290"/>
                  </a:lnTo>
                  <a:lnTo>
                    <a:pt x="1820" y="2290"/>
                  </a:lnTo>
                  <a:lnTo>
                    <a:pt x="1844" y="2288"/>
                  </a:lnTo>
                  <a:lnTo>
                    <a:pt x="1888" y="2284"/>
                  </a:lnTo>
                  <a:lnTo>
                    <a:pt x="1910" y="2282"/>
                  </a:lnTo>
                  <a:lnTo>
                    <a:pt x="1930" y="2282"/>
                  </a:lnTo>
                  <a:lnTo>
                    <a:pt x="1950" y="2284"/>
                  </a:lnTo>
                  <a:lnTo>
                    <a:pt x="1968" y="2290"/>
                  </a:lnTo>
                  <a:lnTo>
                    <a:pt x="1968" y="2290"/>
                  </a:lnTo>
                  <a:lnTo>
                    <a:pt x="2060" y="2290"/>
                  </a:lnTo>
                  <a:lnTo>
                    <a:pt x="2148" y="2292"/>
                  </a:lnTo>
                  <a:lnTo>
                    <a:pt x="2148" y="2292"/>
                  </a:lnTo>
                  <a:close/>
                </a:path>
              </a:pathLst>
            </a:custGeom>
            <a:solidFill>
              <a:srgbClr val="2F4594"/>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8" name="Freeform 71">
              <a:extLst>
                <a:ext uri="{FF2B5EF4-FFF2-40B4-BE49-F238E27FC236}">
                  <a16:creationId xmlns:a16="http://schemas.microsoft.com/office/drawing/2014/main" id="{E3E387E5-89F6-497D-9A14-2C2A07F7264D}"/>
                </a:ext>
              </a:extLst>
            </p:cNvPr>
            <p:cNvSpPr>
              <a:spLocks noEditPoints="1"/>
            </p:cNvSpPr>
            <p:nvPr userDrawn="1"/>
          </p:nvSpPr>
          <p:spPr>
            <a:xfrm>
              <a:off x="3265" y="2813"/>
              <a:ext cx="695" cy="682"/>
            </a:xfrm>
            <a:custGeom>
              <a:avLst/>
              <a:gdLst/>
              <a:ahLst/>
              <a:cxnLst>
                <a:cxn ang="0">
                  <a:pos x="176" y="312"/>
                </a:cxn>
                <a:cxn ang="0">
                  <a:pos x="186" y="252"/>
                </a:cxn>
                <a:cxn ang="0">
                  <a:pos x="208" y="204"/>
                </a:cxn>
                <a:cxn ang="0">
                  <a:pos x="242" y="168"/>
                </a:cxn>
                <a:cxn ang="0">
                  <a:pos x="290" y="144"/>
                </a:cxn>
                <a:cxn ang="0">
                  <a:pos x="348" y="136"/>
                </a:cxn>
                <a:cxn ang="0">
                  <a:pos x="388" y="140"/>
                </a:cxn>
                <a:cxn ang="0">
                  <a:pos x="438" y="158"/>
                </a:cxn>
                <a:cxn ang="0">
                  <a:pos x="476" y="188"/>
                </a:cxn>
                <a:cxn ang="0">
                  <a:pos x="502" y="232"/>
                </a:cxn>
                <a:cxn ang="0">
                  <a:pos x="516" y="290"/>
                </a:cxn>
                <a:cxn ang="0">
                  <a:pos x="518" y="334"/>
                </a:cxn>
                <a:cxn ang="0">
                  <a:pos x="512" y="396"/>
                </a:cxn>
                <a:cxn ang="0">
                  <a:pos x="494" y="450"/>
                </a:cxn>
                <a:cxn ang="0">
                  <a:pos x="466" y="492"/>
                </a:cxn>
                <a:cxn ang="0">
                  <a:pos x="424" y="522"/>
                </a:cxn>
                <a:cxn ang="0">
                  <a:pos x="370" y="538"/>
                </a:cxn>
                <a:cxn ang="0">
                  <a:pos x="328" y="538"/>
                </a:cxn>
                <a:cxn ang="0">
                  <a:pos x="276" y="524"/>
                </a:cxn>
                <a:cxn ang="0">
                  <a:pos x="232" y="494"/>
                </a:cxn>
                <a:cxn ang="0">
                  <a:pos x="202" y="450"/>
                </a:cxn>
                <a:cxn ang="0">
                  <a:pos x="182" y="396"/>
                </a:cxn>
                <a:cxn ang="0">
                  <a:pos x="176" y="334"/>
                </a:cxn>
                <a:cxn ang="0">
                  <a:pos x="348" y="676"/>
                </a:cxn>
                <a:cxn ang="0">
                  <a:pos x="458" y="660"/>
                </a:cxn>
                <a:cxn ang="0">
                  <a:pos x="550" y="618"/>
                </a:cxn>
                <a:cxn ang="0">
                  <a:pos x="622" y="552"/>
                </a:cxn>
                <a:cxn ang="0">
                  <a:pos x="670" y="466"/>
                </a:cxn>
                <a:cxn ang="0">
                  <a:pos x="694" y="368"/>
                </a:cxn>
                <a:cxn ang="0">
                  <a:pos x="694" y="298"/>
                </a:cxn>
                <a:cxn ang="0">
                  <a:pos x="670" y="198"/>
                </a:cxn>
                <a:cxn ang="0">
                  <a:pos x="620" y="116"/>
                </a:cxn>
                <a:cxn ang="0">
                  <a:pos x="548" y="52"/>
                </a:cxn>
                <a:cxn ang="0">
                  <a:pos x="458" y="14"/>
                </a:cxn>
                <a:cxn ang="0">
                  <a:pos x="348" y="0"/>
                </a:cxn>
                <a:cxn ang="0">
                  <a:pos x="274" y="6"/>
                </a:cxn>
                <a:cxn ang="0">
                  <a:pos x="176" y="36"/>
                </a:cxn>
                <a:cxn ang="0">
                  <a:pos x="96" y="90"/>
                </a:cxn>
                <a:cxn ang="0">
                  <a:pos x="38" y="166"/>
                </a:cxn>
                <a:cxn ang="0">
                  <a:pos x="6" y="262"/>
                </a:cxn>
                <a:cxn ang="0">
                  <a:pos x="0" y="334"/>
                </a:cxn>
                <a:cxn ang="0">
                  <a:pos x="14" y="438"/>
                </a:cxn>
                <a:cxn ang="0">
                  <a:pos x="56" y="530"/>
                </a:cxn>
                <a:cxn ang="0">
                  <a:pos x="122" y="600"/>
                </a:cxn>
                <a:cxn ang="0">
                  <a:pos x="208" y="650"/>
                </a:cxn>
                <a:cxn ang="0">
                  <a:pos x="310" y="674"/>
                </a:cxn>
              </a:cxnLst>
              <a:rect l="0" t="0" r="r" b="b"/>
              <a:pathLst>
                <a:path w="696" h="676">
                  <a:moveTo>
                    <a:pt x="176" y="334"/>
                  </a:moveTo>
                  <a:lnTo>
                    <a:pt x="176" y="334"/>
                  </a:lnTo>
                  <a:lnTo>
                    <a:pt x="176" y="312"/>
                  </a:lnTo>
                  <a:lnTo>
                    <a:pt x="178" y="292"/>
                  </a:lnTo>
                  <a:lnTo>
                    <a:pt x="182" y="272"/>
                  </a:lnTo>
                  <a:lnTo>
                    <a:pt x="186" y="252"/>
                  </a:lnTo>
                  <a:lnTo>
                    <a:pt x="192" y="236"/>
                  </a:lnTo>
                  <a:lnTo>
                    <a:pt x="200" y="220"/>
                  </a:lnTo>
                  <a:lnTo>
                    <a:pt x="208" y="204"/>
                  </a:lnTo>
                  <a:lnTo>
                    <a:pt x="218" y="190"/>
                  </a:lnTo>
                  <a:lnTo>
                    <a:pt x="230" y="178"/>
                  </a:lnTo>
                  <a:lnTo>
                    <a:pt x="242" y="168"/>
                  </a:lnTo>
                  <a:lnTo>
                    <a:pt x="256" y="158"/>
                  </a:lnTo>
                  <a:lnTo>
                    <a:pt x="272" y="150"/>
                  </a:lnTo>
                  <a:lnTo>
                    <a:pt x="290" y="144"/>
                  </a:lnTo>
                  <a:lnTo>
                    <a:pt x="308" y="140"/>
                  </a:lnTo>
                  <a:lnTo>
                    <a:pt x="328" y="138"/>
                  </a:lnTo>
                  <a:lnTo>
                    <a:pt x="348" y="136"/>
                  </a:lnTo>
                  <a:lnTo>
                    <a:pt x="348" y="136"/>
                  </a:lnTo>
                  <a:lnTo>
                    <a:pt x="370" y="138"/>
                  </a:lnTo>
                  <a:lnTo>
                    <a:pt x="388" y="140"/>
                  </a:lnTo>
                  <a:lnTo>
                    <a:pt x="406" y="144"/>
                  </a:lnTo>
                  <a:lnTo>
                    <a:pt x="422" y="150"/>
                  </a:lnTo>
                  <a:lnTo>
                    <a:pt x="438" y="158"/>
                  </a:lnTo>
                  <a:lnTo>
                    <a:pt x="452" y="166"/>
                  </a:lnTo>
                  <a:lnTo>
                    <a:pt x="464" y="176"/>
                  </a:lnTo>
                  <a:lnTo>
                    <a:pt x="476" y="188"/>
                  </a:lnTo>
                  <a:lnTo>
                    <a:pt x="486" y="202"/>
                  </a:lnTo>
                  <a:lnTo>
                    <a:pt x="494" y="216"/>
                  </a:lnTo>
                  <a:lnTo>
                    <a:pt x="502" y="232"/>
                  </a:lnTo>
                  <a:lnTo>
                    <a:pt x="508" y="250"/>
                  </a:lnTo>
                  <a:lnTo>
                    <a:pt x="512" y="270"/>
                  </a:lnTo>
                  <a:lnTo>
                    <a:pt x="516" y="290"/>
                  </a:lnTo>
                  <a:lnTo>
                    <a:pt x="518" y="310"/>
                  </a:lnTo>
                  <a:lnTo>
                    <a:pt x="518" y="334"/>
                  </a:lnTo>
                  <a:lnTo>
                    <a:pt x="518" y="334"/>
                  </a:lnTo>
                  <a:lnTo>
                    <a:pt x="518" y="356"/>
                  </a:lnTo>
                  <a:lnTo>
                    <a:pt x="516" y="376"/>
                  </a:lnTo>
                  <a:lnTo>
                    <a:pt x="512" y="396"/>
                  </a:lnTo>
                  <a:lnTo>
                    <a:pt x="508" y="414"/>
                  </a:lnTo>
                  <a:lnTo>
                    <a:pt x="502" y="432"/>
                  </a:lnTo>
                  <a:lnTo>
                    <a:pt x="494" y="450"/>
                  </a:lnTo>
                  <a:lnTo>
                    <a:pt x="486" y="466"/>
                  </a:lnTo>
                  <a:lnTo>
                    <a:pt x="476" y="480"/>
                  </a:lnTo>
                  <a:lnTo>
                    <a:pt x="466" y="492"/>
                  </a:lnTo>
                  <a:lnTo>
                    <a:pt x="452" y="504"/>
                  </a:lnTo>
                  <a:lnTo>
                    <a:pt x="438" y="514"/>
                  </a:lnTo>
                  <a:lnTo>
                    <a:pt x="424" y="522"/>
                  </a:lnTo>
                  <a:lnTo>
                    <a:pt x="406" y="530"/>
                  </a:lnTo>
                  <a:lnTo>
                    <a:pt x="388" y="534"/>
                  </a:lnTo>
                  <a:lnTo>
                    <a:pt x="370" y="538"/>
                  </a:lnTo>
                  <a:lnTo>
                    <a:pt x="348" y="538"/>
                  </a:lnTo>
                  <a:lnTo>
                    <a:pt x="348" y="538"/>
                  </a:lnTo>
                  <a:lnTo>
                    <a:pt x="328" y="538"/>
                  </a:lnTo>
                  <a:lnTo>
                    <a:pt x="310" y="534"/>
                  </a:lnTo>
                  <a:lnTo>
                    <a:pt x="292" y="530"/>
                  </a:lnTo>
                  <a:lnTo>
                    <a:pt x="276" y="524"/>
                  </a:lnTo>
                  <a:lnTo>
                    <a:pt x="260" y="514"/>
                  </a:lnTo>
                  <a:lnTo>
                    <a:pt x="246" y="504"/>
                  </a:lnTo>
                  <a:lnTo>
                    <a:pt x="232" y="494"/>
                  </a:lnTo>
                  <a:lnTo>
                    <a:pt x="220" y="480"/>
                  </a:lnTo>
                  <a:lnTo>
                    <a:pt x="210" y="466"/>
                  </a:lnTo>
                  <a:lnTo>
                    <a:pt x="202" y="450"/>
                  </a:lnTo>
                  <a:lnTo>
                    <a:pt x="194" y="434"/>
                  </a:lnTo>
                  <a:lnTo>
                    <a:pt x="188" y="416"/>
                  </a:lnTo>
                  <a:lnTo>
                    <a:pt x="182" y="396"/>
                  </a:lnTo>
                  <a:lnTo>
                    <a:pt x="178" y="376"/>
                  </a:lnTo>
                  <a:lnTo>
                    <a:pt x="176" y="356"/>
                  </a:lnTo>
                  <a:lnTo>
                    <a:pt x="176" y="334"/>
                  </a:lnTo>
                  <a:lnTo>
                    <a:pt x="176" y="334"/>
                  </a:lnTo>
                  <a:close/>
                  <a:moveTo>
                    <a:pt x="348" y="676"/>
                  </a:moveTo>
                  <a:lnTo>
                    <a:pt x="348" y="676"/>
                  </a:lnTo>
                  <a:lnTo>
                    <a:pt x="386" y="674"/>
                  </a:lnTo>
                  <a:lnTo>
                    <a:pt x="424" y="668"/>
                  </a:lnTo>
                  <a:lnTo>
                    <a:pt x="458" y="660"/>
                  </a:lnTo>
                  <a:lnTo>
                    <a:pt x="490" y="648"/>
                  </a:lnTo>
                  <a:lnTo>
                    <a:pt x="520" y="634"/>
                  </a:lnTo>
                  <a:lnTo>
                    <a:pt x="550" y="618"/>
                  </a:lnTo>
                  <a:lnTo>
                    <a:pt x="576" y="598"/>
                  </a:lnTo>
                  <a:lnTo>
                    <a:pt x="600" y="576"/>
                  </a:lnTo>
                  <a:lnTo>
                    <a:pt x="622" y="552"/>
                  </a:lnTo>
                  <a:lnTo>
                    <a:pt x="640" y="524"/>
                  </a:lnTo>
                  <a:lnTo>
                    <a:pt x="656" y="496"/>
                  </a:lnTo>
                  <a:lnTo>
                    <a:pt x="670" y="466"/>
                  </a:lnTo>
                  <a:lnTo>
                    <a:pt x="680" y="436"/>
                  </a:lnTo>
                  <a:lnTo>
                    <a:pt x="688" y="402"/>
                  </a:lnTo>
                  <a:lnTo>
                    <a:pt x="694" y="368"/>
                  </a:lnTo>
                  <a:lnTo>
                    <a:pt x="696" y="334"/>
                  </a:lnTo>
                  <a:lnTo>
                    <a:pt x="696" y="334"/>
                  </a:lnTo>
                  <a:lnTo>
                    <a:pt x="694" y="298"/>
                  </a:lnTo>
                  <a:lnTo>
                    <a:pt x="688" y="262"/>
                  </a:lnTo>
                  <a:lnTo>
                    <a:pt x="680" y="230"/>
                  </a:lnTo>
                  <a:lnTo>
                    <a:pt x="670" y="198"/>
                  </a:lnTo>
                  <a:lnTo>
                    <a:pt x="656" y="168"/>
                  </a:lnTo>
                  <a:lnTo>
                    <a:pt x="640" y="140"/>
                  </a:lnTo>
                  <a:lnTo>
                    <a:pt x="620" y="116"/>
                  </a:lnTo>
                  <a:lnTo>
                    <a:pt x="600" y="92"/>
                  </a:lnTo>
                  <a:lnTo>
                    <a:pt x="576" y="72"/>
                  </a:lnTo>
                  <a:lnTo>
                    <a:pt x="548" y="52"/>
                  </a:lnTo>
                  <a:lnTo>
                    <a:pt x="520" y="36"/>
                  </a:lnTo>
                  <a:lnTo>
                    <a:pt x="490" y="24"/>
                  </a:lnTo>
                  <a:lnTo>
                    <a:pt x="458" y="14"/>
                  </a:lnTo>
                  <a:lnTo>
                    <a:pt x="422" y="6"/>
                  </a:lnTo>
                  <a:lnTo>
                    <a:pt x="386" y="0"/>
                  </a:lnTo>
                  <a:lnTo>
                    <a:pt x="348" y="0"/>
                  </a:lnTo>
                  <a:lnTo>
                    <a:pt x="348" y="0"/>
                  </a:lnTo>
                  <a:lnTo>
                    <a:pt x="310" y="0"/>
                  </a:lnTo>
                  <a:lnTo>
                    <a:pt x="274" y="6"/>
                  </a:lnTo>
                  <a:lnTo>
                    <a:pt x="238" y="12"/>
                  </a:lnTo>
                  <a:lnTo>
                    <a:pt x="206" y="24"/>
                  </a:lnTo>
                  <a:lnTo>
                    <a:pt x="176" y="36"/>
                  </a:lnTo>
                  <a:lnTo>
                    <a:pt x="146" y="52"/>
                  </a:lnTo>
                  <a:lnTo>
                    <a:pt x="120" y="70"/>
                  </a:lnTo>
                  <a:lnTo>
                    <a:pt x="96" y="90"/>
                  </a:lnTo>
                  <a:lnTo>
                    <a:pt x="74" y="114"/>
                  </a:lnTo>
                  <a:lnTo>
                    <a:pt x="54" y="140"/>
                  </a:lnTo>
                  <a:lnTo>
                    <a:pt x="38" y="166"/>
                  </a:lnTo>
                  <a:lnTo>
                    <a:pt x="24" y="196"/>
                  </a:lnTo>
                  <a:lnTo>
                    <a:pt x="14" y="228"/>
                  </a:lnTo>
                  <a:lnTo>
                    <a:pt x="6" y="262"/>
                  </a:lnTo>
                  <a:lnTo>
                    <a:pt x="0" y="296"/>
                  </a:lnTo>
                  <a:lnTo>
                    <a:pt x="0" y="334"/>
                  </a:lnTo>
                  <a:lnTo>
                    <a:pt x="0" y="334"/>
                  </a:lnTo>
                  <a:lnTo>
                    <a:pt x="0" y="370"/>
                  </a:lnTo>
                  <a:lnTo>
                    <a:pt x="6" y="406"/>
                  </a:lnTo>
                  <a:lnTo>
                    <a:pt x="14" y="438"/>
                  </a:lnTo>
                  <a:lnTo>
                    <a:pt x="24" y="470"/>
                  </a:lnTo>
                  <a:lnTo>
                    <a:pt x="38" y="500"/>
                  </a:lnTo>
                  <a:lnTo>
                    <a:pt x="56" y="530"/>
                  </a:lnTo>
                  <a:lnTo>
                    <a:pt x="74" y="556"/>
                  </a:lnTo>
                  <a:lnTo>
                    <a:pt x="96" y="580"/>
                  </a:lnTo>
                  <a:lnTo>
                    <a:pt x="122" y="600"/>
                  </a:lnTo>
                  <a:lnTo>
                    <a:pt x="148" y="620"/>
                  </a:lnTo>
                  <a:lnTo>
                    <a:pt x="176" y="636"/>
                  </a:lnTo>
                  <a:lnTo>
                    <a:pt x="208" y="650"/>
                  </a:lnTo>
                  <a:lnTo>
                    <a:pt x="240" y="662"/>
                  </a:lnTo>
                  <a:lnTo>
                    <a:pt x="274" y="670"/>
                  </a:lnTo>
                  <a:lnTo>
                    <a:pt x="310" y="674"/>
                  </a:lnTo>
                  <a:lnTo>
                    <a:pt x="348" y="676"/>
                  </a:lnTo>
                  <a:lnTo>
                    <a:pt x="348" y="67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39" name="Freeform 72">
              <a:extLst>
                <a:ext uri="{FF2B5EF4-FFF2-40B4-BE49-F238E27FC236}">
                  <a16:creationId xmlns:a16="http://schemas.microsoft.com/office/drawing/2014/main" id="{89F0BBDA-0765-4751-A50E-DF94C9400033}"/>
                </a:ext>
              </a:extLst>
            </p:cNvPr>
            <p:cNvSpPr/>
            <p:nvPr userDrawn="1"/>
          </p:nvSpPr>
          <p:spPr>
            <a:xfrm>
              <a:off x="4054" y="2813"/>
              <a:ext cx="479" cy="682"/>
            </a:xfrm>
            <a:custGeom>
              <a:avLst/>
              <a:gdLst/>
              <a:ahLst/>
              <a:cxnLst>
                <a:cxn ang="0">
                  <a:pos x="412" y="138"/>
                </a:cxn>
                <a:cxn ang="0">
                  <a:pos x="324" y="126"/>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8"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38" y="2"/>
                </a:cxn>
                <a:cxn ang="0">
                  <a:pos x="412" y="138"/>
                </a:cxn>
              </a:cxnLst>
              <a:rect l="0" t="0" r="r" b="b"/>
              <a:pathLst>
                <a:path w="480" h="676">
                  <a:moveTo>
                    <a:pt x="412" y="138"/>
                  </a:moveTo>
                  <a:lnTo>
                    <a:pt x="412" y="138"/>
                  </a:lnTo>
                  <a:lnTo>
                    <a:pt x="352" y="128"/>
                  </a:lnTo>
                  <a:lnTo>
                    <a:pt x="324" y="126"/>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4"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8" y="380"/>
                  </a:lnTo>
                  <a:lnTo>
                    <a:pt x="168"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2" y="0"/>
                  </a:lnTo>
                  <a:lnTo>
                    <a:pt x="338" y="2"/>
                  </a:lnTo>
                  <a:lnTo>
                    <a:pt x="412" y="10"/>
                  </a:lnTo>
                  <a:lnTo>
                    <a:pt x="412" y="138"/>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0" name="Freeform 73">
              <a:extLst>
                <a:ext uri="{FF2B5EF4-FFF2-40B4-BE49-F238E27FC236}">
                  <a16:creationId xmlns:a16="http://schemas.microsoft.com/office/drawing/2014/main" id="{EBE57D75-A856-4173-9A7C-DF2820FCD707}"/>
                </a:ext>
              </a:extLst>
            </p:cNvPr>
            <p:cNvSpPr/>
            <p:nvPr userDrawn="1"/>
          </p:nvSpPr>
          <p:spPr>
            <a:xfrm>
              <a:off x="1527" y="2579"/>
              <a:ext cx="244" cy="888"/>
            </a:xfrm>
            <a:custGeom>
              <a:avLst/>
              <a:gdLst/>
              <a:ahLst/>
              <a:cxnLst>
                <a:cxn ang="0">
                  <a:pos x="20" y="890"/>
                </a:cxn>
                <a:cxn ang="0">
                  <a:pos x="20" y="890"/>
                </a:cxn>
                <a:cxn ang="0">
                  <a:pos x="26" y="786"/>
                </a:cxn>
                <a:cxn ang="0">
                  <a:pos x="28" y="660"/>
                </a:cxn>
                <a:cxn ang="0">
                  <a:pos x="28" y="314"/>
                </a:cxn>
                <a:cxn ang="0">
                  <a:pos x="28" y="314"/>
                </a:cxn>
                <a:cxn ang="0">
                  <a:pos x="26" y="224"/>
                </a:cxn>
                <a:cxn ang="0">
                  <a:pos x="20" y="144"/>
                </a:cxn>
                <a:cxn ang="0">
                  <a:pos x="12" y="72"/>
                </a:cxn>
                <a:cxn ang="0">
                  <a:pos x="0" y="0"/>
                </a:cxn>
                <a:cxn ang="0">
                  <a:pos x="230" y="0"/>
                </a:cxn>
                <a:cxn ang="0">
                  <a:pos x="230" y="0"/>
                </a:cxn>
                <a:cxn ang="0">
                  <a:pos x="230" y="54"/>
                </a:cxn>
                <a:cxn ang="0">
                  <a:pos x="226" y="114"/>
                </a:cxn>
                <a:cxn ang="0">
                  <a:pos x="224" y="180"/>
                </a:cxn>
                <a:cxn ang="0">
                  <a:pos x="224" y="254"/>
                </a:cxn>
                <a:cxn ang="0">
                  <a:pos x="224" y="578"/>
                </a:cxn>
                <a:cxn ang="0">
                  <a:pos x="224" y="578"/>
                </a:cxn>
                <a:cxn ang="0">
                  <a:pos x="226" y="654"/>
                </a:cxn>
                <a:cxn ang="0">
                  <a:pos x="232" y="736"/>
                </a:cxn>
                <a:cxn ang="0">
                  <a:pos x="240" y="818"/>
                </a:cxn>
                <a:cxn ang="0">
                  <a:pos x="250" y="890"/>
                </a:cxn>
                <a:cxn ang="0">
                  <a:pos x="20" y="890"/>
                </a:cxn>
              </a:cxnLst>
              <a:rect l="0" t="0" r="r" b="b"/>
              <a:pathLst>
                <a:path w="250" h="890">
                  <a:moveTo>
                    <a:pt x="20" y="890"/>
                  </a:moveTo>
                  <a:lnTo>
                    <a:pt x="20" y="890"/>
                  </a:lnTo>
                  <a:lnTo>
                    <a:pt x="26" y="786"/>
                  </a:lnTo>
                  <a:lnTo>
                    <a:pt x="28" y="660"/>
                  </a:lnTo>
                  <a:lnTo>
                    <a:pt x="28" y="314"/>
                  </a:lnTo>
                  <a:lnTo>
                    <a:pt x="28" y="314"/>
                  </a:lnTo>
                  <a:lnTo>
                    <a:pt x="26" y="224"/>
                  </a:lnTo>
                  <a:lnTo>
                    <a:pt x="20" y="144"/>
                  </a:lnTo>
                  <a:lnTo>
                    <a:pt x="12" y="72"/>
                  </a:lnTo>
                  <a:lnTo>
                    <a:pt x="0" y="0"/>
                  </a:lnTo>
                  <a:lnTo>
                    <a:pt x="230" y="0"/>
                  </a:lnTo>
                  <a:lnTo>
                    <a:pt x="230" y="0"/>
                  </a:lnTo>
                  <a:lnTo>
                    <a:pt x="230" y="54"/>
                  </a:lnTo>
                  <a:lnTo>
                    <a:pt x="226" y="114"/>
                  </a:lnTo>
                  <a:lnTo>
                    <a:pt x="224" y="180"/>
                  </a:lnTo>
                  <a:lnTo>
                    <a:pt x="224" y="254"/>
                  </a:lnTo>
                  <a:lnTo>
                    <a:pt x="224" y="578"/>
                  </a:lnTo>
                  <a:lnTo>
                    <a:pt x="224" y="578"/>
                  </a:lnTo>
                  <a:lnTo>
                    <a:pt x="226" y="654"/>
                  </a:lnTo>
                  <a:lnTo>
                    <a:pt x="232" y="736"/>
                  </a:lnTo>
                  <a:lnTo>
                    <a:pt x="240" y="818"/>
                  </a:lnTo>
                  <a:lnTo>
                    <a:pt x="250" y="890"/>
                  </a:lnTo>
                  <a:lnTo>
                    <a:pt x="20" y="890"/>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1" name="Freeform 74">
              <a:extLst>
                <a:ext uri="{FF2B5EF4-FFF2-40B4-BE49-F238E27FC236}">
                  <a16:creationId xmlns:a16="http://schemas.microsoft.com/office/drawing/2014/main" id="{9885A02A-BB6F-46BB-932B-689A6AC5F0F8}"/>
                </a:ext>
              </a:extLst>
            </p:cNvPr>
            <p:cNvSpPr>
              <a:spLocks noEditPoints="1"/>
            </p:cNvSpPr>
            <p:nvPr userDrawn="1"/>
          </p:nvSpPr>
          <p:spPr>
            <a:xfrm>
              <a:off x="1903" y="2813"/>
              <a:ext cx="723" cy="944"/>
            </a:xfrm>
            <a:custGeom>
              <a:avLst/>
              <a:gdLst/>
              <a:ahLst/>
              <a:cxnLst>
                <a:cxn ang="0">
                  <a:pos x="204" y="328"/>
                </a:cxn>
                <a:cxn ang="0">
                  <a:pos x="214" y="264"/>
                </a:cxn>
                <a:cxn ang="0">
                  <a:pos x="236" y="212"/>
                </a:cxn>
                <a:cxn ang="0">
                  <a:pos x="268" y="170"/>
                </a:cxn>
                <a:cxn ang="0">
                  <a:pos x="312" y="146"/>
                </a:cxn>
                <a:cxn ang="0">
                  <a:pos x="370" y="136"/>
                </a:cxn>
                <a:cxn ang="0">
                  <a:pos x="406" y="140"/>
                </a:cxn>
                <a:cxn ang="0">
                  <a:pos x="456" y="160"/>
                </a:cxn>
                <a:cxn ang="0">
                  <a:pos x="496" y="196"/>
                </a:cxn>
                <a:cxn ang="0">
                  <a:pos x="526" y="246"/>
                </a:cxn>
                <a:cxn ang="0">
                  <a:pos x="542" y="306"/>
                </a:cxn>
                <a:cxn ang="0">
                  <a:pos x="546" y="352"/>
                </a:cxn>
                <a:cxn ang="0">
                  <a:pos x="540" y="410"/>
                </a:cxn>
                <a:cxn ang="0">
                  <a:pos x="522" y="460"/>
                </a:cxn>
                <a:cxn ang="0">
                  <a:pos x="492" y="498"/>
                </a:cxn>
                <a:cxn ang="0">
                  <a:pos x="450" y="526"/>
                </a:cxn>
                <a:cxn ang="0">
                  <a:pos x="398" y="538"/>
                </a:cxn>
                <a:cxn ang="0">
                  <a:pos x="358" y="538"/>
                </a:cxn>
                <a:cxn ang="0">
                  <a:pos x="304" y="526"/>
                </a:cxn>
                <a:cxn ang="0">
                  <a:pos x="260" y="502"/>
                </a:cxn>
                <a:cxn ang="0">
                  <a:pos x="230" y="466"/>
                </a:cxn>
                <a:cxn ang="0">
                  <a:pos x="210" y="414"/>
                </a:cxn>
                <a:cxn ang="0">
                  <a:pos x="204" y="352"/>
                </a:cxn>
                <a:cxn ang="0">
                  <a:pos x="230" y="926"/>
                </a:cxn>
                <a:cxn ang="0">
                  <a:pos x="218" y="726"/>
                </a:cxn>
                <a:cxn ang="0">
                  <a:pos x="218" y="614"/>
                </a:cxn>
                <a:cxn ang="0">
                  <a:pos x="296" y="654"/>
                </a:cxn>
                <a:cxn ang="0">
                  <a:pos x="384" y="674"/>
                </a:cxn>
                <a:cxn ang="0">
                  <a:pos x="454" y="674"/>
                </a:cxn>
                <a:cxn ang="0">
                  <a:pos x="544" y="652"/>
                </a:cxn>
                <a:cxn ang="0">
                  <a:pos x="618" y="604"/>
                </a:cxn>
                <a:cxn ang="0">
                  <a:pos x="674" y="536"/>
                </a:cxn>
                <a:cxn ang="0">
                  <a:pos x="710" y="450"/>
                </a:cxn>
                <a:cxn ang="0">
                  <a:pos x="722" y="350"/>
                </a:cxn>
                <a:cxn ang="0">
                  <a:pos x="716" y="276"/>
                </a:cxn>
                <a:cxn ang="0">
                  <a:pos x="686" y="178"/>
                </a:cxn>
                <a:cxn ang="0">
                  <a:pos x="636" y="98"/>
                </a:cxn>
                <a:cxn ang="0">
                  <a:pos x="566" y="40"/>
                </a:cxn>
                <a:cxn ang="0">
                  <a:pos x="478" y="6"/>
                </a:cxn>
                <a:cxn ang="0">
                  <a:pos x="412" y="0"/>
                </a:cxn>
                <a:cxn ang="0">
                  <a:pos x="348" y="6"/>
                </a:cxn>
                <a:cxn ang="0">
                  <a:pos x="298" y="22"/>
                </a:cxn>
                <a:cxn ang="0">
                  <a:pos x="226" y="70"/>
                </a:cxn>
                <a:cxn ang="0">
                  <a:pos x="190" y="106"/>
                </a:cxn>
                <a:cxn ang="0">
                  <a:pos x="168" y="16"/>
                </a:cxn>
                <a:cxn ang="0">
                  <a:pos x="16" y="110"/>
                </a:cxn>
                <a:cxn ang="0">
                  <a:pos x="38" y="270"/>
                </a:cxn>
                <a:cxn ang="0">
                  <a:pos x="40" y="614"/>
                </a:cxn>
                <a:cxn ang="0">
                  <a:pos x="38" y="694"/>
                </a:cxn>
                <a:cxn ang="0">
                  <a:pos x="230" y="926"/>
                </a:cxn>
              </a:cxnLst>
              <a:rect l="0" t="0" r="r" b="b"/>
              <a:pathLst>
                <a:path w="722" h="938">
                  <a:moveTo>
                    <a:pt x="204" y="352"/>
                  </a:moveTo>
                  <a:lnTo>
                    <a:pt x="204" y="352"/>
                  </a:lnTo>
                  <a:lnTo>
                    <a:pt x="204" y="328"/>
                  </a:lnTo>
                  <a:lnTo>
                    <a:pt x="206" y="306"/>
                  </a:lnTo>
                  <a:lnTo>
                    <a:pt x="210" y="284"/>
                  </a:lnTo>
                  <a:lnTo>
                    <a:pt x="214" y="264"/>
                  </a:lnTo>
                  <a:lnTo>
                    <a:pt x="220" y="246"/>
                  </a:lnTo>
                  <a:lnTo>
                    <a:pt x="226" y="228"/>
                  </a:lnTo>
                  <a:lnTo>
                    <a:pt x="236" y="212"/>
                  </a:lnTo>
                  <a:lnTo>
                    <a:pt x="244" y="196"/>
                  </a:lnTo>
                  <a:lnTo>
                    <a:pt x="256" y="182"/>
                  </a:lnTo>
                  <a:lnTo>
                    <a:pt x="268" y="170"/>
                  </a:lnTo>
                  <a:lnTo>
                    <a:pt x="282" y="160"/>
                  </a:lnTo>
                  <a:lnTo>
                    <a:pt x="296" y="152"/>
                  </a:lnTo>
                  <a:lnTo>
                    <a:pt x="312" y="146"/>
                  </a:lnTo>
                  <a:lnTo>
                    <a:pt x="330" y="140"/>
                  </a:lnTo>
                  <a:lnTo>
                    <a:pt x="350" y="138"/>
                  </a:lnTo>
                  <a:lnTo>
                    <a:pt x="370" y="136"/>
                  </a:lnTo>
                  <a:lnTo>
                    <a:pt x="370" y="136"/>
                  </a:lnTo>
                  <a:lnTo>
                    <a:pt x="388" y="138"/>
                  </a:lnTo>
                  <a:lnTo>
                    <a:pt x="406" y="140"/>
                  </a:lnTo>
                  <a:lnTo>
                    <a:pt x="424" y="146"/>
                  </a:lnTo>
                  <a:lnTo>
                    <a:pt x="440" y="152"/>
                  </a:lnTo>
                  <a:lnTo>
                    <a:pt x="456" y="160"/>
                  </a:lnTo>
                  <a:lnTo>
                    <a:pt x="470" y="172"/>
                  </a:lnTo>
                  <a:lnTo>
                    <a:pt x="484" y="184"/>
                  </a:lnTo>
                  <a:lnTo>
                    <a:pt x="496" y="196"/>
                  </a:lnTo>
                  <a:lnTo>
                    <a:pt x="506" y="212"/>
                  </a:lnTo>
                  <a:lnTo>
                    <a:pt x="516" y="228"/>
                  </a:lnTo>
                  <a:lnTo>
                    <a:pt x="526" y="246"/>
                  </a:lnTo>
                  <a:lnTo>
                    <a:pt x="532" y="264"/>
                  </a:lnTo>
                  <a:lnTo>
                    <a:pt x="538" y="284"/>
                  </a:lnTo>
                  <a:lnTo>
                    <a:pt x="542" y="306"/>
                  </a:lnTo>
                  <a:lnTo>
                    <a:pt x="544" y="328"/>
                  </a:lnTo>
                  <a:lnTo>
                    <a:pt x="546" y="352"/>
                  </a:lnTo>
                  <a:lnTo>
                    <a:pt x="546" y="352"/>
                  </a:lnTo>
                  <a:lnTo>
                    <a:pt x="544" y="372"/>
                  </a:lnTo>
                  <a:lnTo>
                    <a:pt x="542" y="392"/>
                  </a:lnTo>
                  <a:lnTo>
                    <a:pt x="540" y="410"/>
                  </a:lnTo>
                  <a:lnTo>
                    <a:pt x="534" y="428"/>
                  </a:lnTo>
                  <a:lnTo>
                    <a:pt x="528" y="444"/>
                  </a:lnTo>
                  <a:lnTo>
                    <a:pt x="522" y="460"/>
                  </a:lnTo>
                  <a:lnTo>
                    <a:pt x="512" y="474"/>
                  </a:lnTo>
                  <a:lnTo>
                    <a:pt x="502" y="488"/>
                  </a:lnTo>
                  <a:lnTo>
                    <a:pt x="492" y="498"/>
                  </a:lnTo>
                  <a:lnTo>
                    <a:pt x="480" y="508"/>
                  </a:lnTo>
                  <a:lnTo>
                    <a:pt x="466" y="518"/>
                  </a:lnTo>
                  <a:lnTo>
                    <a:pt x="450" y="526"/>
                  </a:lnTo>
                  <a:lnTo>
                    <a:pt x="434" y="530"/>
                  </a:lnTo>
                  <a:lnTo>
                    <a:pt x="416" y="536"/>
                  </a:lnTo>
                  <a:lnTo>
                    <a:pt x="398" y="538"/>
                  </a:lnTo>
                  <a:lnTo>
                    <a:pt x="378" y="538"/>
                  </a:lnTo>
                  <a:lnTo>
                    <a:pt x="378" y="538"/>
                  </a:lnTo>
                  <a:lnTo>
                    <a:pt x="358" y="538"/>
                  </a:lnTo>
                  <a:lnTo>
                    <a:pt x="338" y="536"/>
                  </a:lnTo>
                  <a:lnTo>
                    <a:pt x="320" y="532"/>
                  </a:lnTo>
                  <a:lnTo>
                    <a:pt x="304" y="526"/>
                  </a:lnTo>
                  <a:lnTo>
                    <a:pt x="288" y="520"/>
                  </a:lnTo>
                  <a:lnTo>
                    <a:pt x="274" y="512"/>
                  </a:lnTo>
                  <a:lnTo>
                    <a:pt x="260" y="502"/>
                  </a:lnTo>
                  <a:lnTo>
                    <a:pt x="250" y="492"/>
                  </a:lnTo>
                  <a:lnTo>
                    <a:pt x="238" y="478"/>
                  </a:lnTo>
                  <a:lnTo>
                    <a:pt x="230" y="466"/>
                  </a:lnTo>
                  <a:lnTo>
                    <a:pt x="222" y="450"/>
                  </a:lnTo>
                  <a:lnTo>
                    <a:pt x="216" y="432"/>
                  </a:lnTo>
                  <a:lnTo>
                    <a:pt x="210" y="414"/>
                  </a:lnTo>
                  <a:lnTo>
                    <a:pt x="206" y="396"/>
                  </a:lnTo>
                  <a:lnTo>
                    <a:pt x="204" y="374"/>
                  </a:lnTo>
                  <a:lnTo>
                    <a:pt x="204" y="352"/>
                  </a:lnTo>
                  <a:lnTo>
                    <a:pt x="204" y="352"/>
                  </a:lnTo>
                  <a:close/>
                  <a:moveTo>
                    <a:pt x="230" y="926"/>
                  </a:moveTo>
                  <a:lnTo>
                    <a:pt x="230" y="926"/>
                  </a:lnTo>
                  <a:lnTo>
                    <a:pt x="222" y="854"/>
                  </a:lnTo>
                  <a:lnTo>
                    <a:pt x="218" y="784"/>
                  </a:lnTo>
                  <a:lnTo>
                    <a:pt x="218" y="726"/>
                  </a:lnTo>
                  <a:lnTo>
                    <a:pt x="218" y="688"/>
                  </a:lnTo>
                  <a:lnTo>
                    <a:pt x="218" y="614"/>
                  </a:lnTo>
                  <a:lnTo>
                    <a:pt x="218" y="614"/>
                  </a:lnTo>
                  <a:lnTo>
                    <a:pt x="254" y="634"/>
                  </a:lnTo>
                  <a:lnTo>
                    <a:pt x="274" y="646"/>
                  </a:lnTo>
                  <a:lnTo>
                    <a:pt x="296" y="654"/>
                  </a:lnTo>
                  <a:lnTo>
                    <a:pt x="322" y="664"/>
                  </a:lnTo>
                  <a:lnTo>
                    <a:pt x="350" y="670"/>
                  </a:lnTo>
                  <a:lnTo>
                    <a:pt x="384" y="674"/>
                  </a:lnTo>
                  <a:lnTo>
                    <a:pt x="420" y="676"/>
                  </a:lnTo>
                  <a:lnTo>
                    <a:pt x="420" y="676"/>
                  </a:lnTo>
                  <a:lnTo>
                    <a:pt x="454" y="674"/>
                  </a:lnTo>
                  <a:lnTo>
                    <a:pt x="484" y="670"/>
                  </a:lnTo>
                  <a:lnTo>
                    <a:pt x="514" y="662"/>
                  </a:lnTo>
                  <a:lnTo>
                    <a:pt x="544" y="652"/>
                  </a:lnTo>
                  <a:lnTo>
                    <a:pt x="570" y="638"/>
                  </a:lnTo>
                  <a:lnTo>
                    <a:pt x="594" y="622"/>
                  </a:lnTo>
                  <a:lnTo>
                    <a:pt x="618" y="604"/>
                  </a:lnTo>
                  <a:lnTo>
                    <a:pt x="638" y="584"/>
                  </a:lnTo>
                  <a:lnTo>
                    <a:pt x="658" y="560"/>
                  </a:lnTo>
                  <a:lnTo>
                    <a:pt x="674" y="536"/>
                  </a:lnTo>
                  <a:lnTo>
                    <a:pt x="688" y="510"/>
                  </a:lnTo>
                  <a:lnTo>
                    <a:pt x="700" y="480"/>
                  </a:lnTo>
                  <a:lnTo>
                    <a:pt x="710" y="450"/>
                  </a:lnTo>
                  <a:lnTo>
                    <a:pt x="716" y="418"/>
                  </a:lnTo>
                  <a:lnTo>
                    <a:pt x="720" y="384"/>
                  </a:lnTo>
                  <a:lnTo>
                    <a:pt x="722" y="350"/>
                  </a:lnTo>
                  <a:lnTo>
                    <a:pt x="722" y="350"/>
                  </a:lnTo>
                  <a:lnTo>
                    <a:pt x="720" y="312"/>
                  </a:lnTo>
                  <a:lnTo>
                    <a:pt x="716" y="276"/>
                  </a:lnTo>
                  <a:lnTo>
                    <a:pt x="708" y="242"/>
                  </a:lnTo>
                  <a:lnTo>
                    <a:pt x="700" y="208"/>
                  </a:lnTo>
                  <a:lnTo>
                    <a:pt x="686" y="178"/>
                  </a:lnTo>
                  <a:lnTo>
                    <a:pt x="672" y="150"/>
                  </a:lnTo>
                  <a:lnTo>
                    <a:pt x="656" y="122"/>
                  </a:lnTo>
                  <a:lnTo>
                    <a:pt x="636" y="98"/>
                  </a:lnTo>
                  <a:lnTo>
                    <a:pt x="614" y="76"/>
                  </a:lnTo>
                  <a:lnTo>
                    <a:pt x="592" y="56"/>
                  </a:lnTo>
                  <a:lnTo>
                    <a:pt x="566" y="40"/>
                  </a:lnTo>
                  <a:lnTo>
                    <a:pt x="538" y="26"/>
                  </a:lnTo>
                  <a:lnTo>
                    <a:pt x="510" y="14"/>
                  </a:lnTo>
                  <a:lnTo>
                    <a:pt x="478" y="6"/>
                  </a:lnTo>
                  <a:lnTo>
                    <a:pt x="446" y="2"/>
                  </a:lnTo>
                  <a:lnTo>
                    <a:pt x="412" y="0"/>
                  </a:lnTo>
                  <a:lnTo>
                    <a:pt x="412" y="0"/>
                  </a:lnTo>
                  <a:lnTo>
                    <a:pt x="390" y="0"/>
                  </a:lnTo>
                  <a:lnTo>
                    <a:pt x="368" y="2"/>
                  </a:lnTo>
                  <a:lnTo>
                    <a:pt x="348" y="6"/>
                  </a:lnTo>
                  <a:lnTo>
                    <a:pt x="330" y="10"/>
                  </a:lnTo>
                  <a:lnTo>
                    <a:pt x="314" y="14"/>
                  </a:lnTo>
                  <a:lnTo>
                    <a:pt x="298" y="22"/>
                  </a:lnTo>
                  <a:lnTo>
                    <a:pt x="270" y="36"/>
                  </a:lnTo>
                  <a:lnTo>
                    <a:pt x="246" y="52"/>
                  </a:lnTo>
                  <a:lnTo>
                    <a:pt x="226" y="70"/>
                  </a:lnTo>
                  <a:lnTo>
                    <a:pt x="208" y="88"/>
                  </a:lnTo>
                  <a:lnTo>
                    <a:pt x="190" y="106"/>
                  </a:lnTo>
                  <a:lnTo>
                    <a:pt x="190" y="106"/>
                  </a:lnTo>
                  <a:lnTo>
                    <a:pt x="180" y="60"/>
                  </a:lnTo>
                  <a:lnTo>
                    <a:pt x="174" y="38"/>
                  </a:lnTo>
                  <a:lnTo>
                    <a:pt x="168" y="16"/>
                  </a:lnTo>
                  <a:lnTo>
                    <a:pt x="0" y="28"/>
                  </a:lnTo>
                  <a:lnTo>
                    <a:pt x="0" y="28"/>
                  </a:lnTo>
                  <a:lnTo>
                    <a:pt x="16" y="110"/>
                  </a:lnTo>
                  <a:lnTo>
                    <a:pt x="28" y="190"/>
                  </a:lnTo>
                  <a:lnTo>
                    <a:pt x="34" y="230"/>
                  </a:lnTo>
                  <a:lnTo>
                    <a:pt x="38" y="270"/>
                  </a:lnTo>
                  <a:lnTo>
                    <a:pt x="40" y="310"/>
                  </a:lnTo>
                  <a:lnTo>
                    <a:pt x="40" y="352"/>
                  </a:lnTo>
                  <a:lnTo>
                    <a:pt x="40" y="614"/>
                  </a:lnTo>
                  <a:lnTo>
                    <a:pt x="40" y="614"/>
                  </a:lnTo>
                  <a:lnTo>
                    <a:pt x="40" y="652"/>
                  </a:lnTo>
                  <a:lnTo>
                    <a:pt x="38" y="694"/>
                  </a:lnTo>
                  <a:lnTo>
                    <a:pt x="30" y="788"/>
                  </a:lnTo>
                  <a:lnTo>
                    <a:pt x="14" y="938"/>
                  </a:lnTo>
                  <a:lnTo>
                    <a:pt x="230" y="92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sp>
          <p:nvSpPr>
            <p:cNvPr id="42" name="Freeform 75">
              <a:extLst>
                <a:ext uri="{FF2B5EF4-FFF2-40B4-BE49-F238E27FC236}">
                  <a16:creationId xmlns:a16="http://schemas.microsoft.com/office/drawing/2014/main" id="{8A069878-E1D2-4BCC-9A1A-76188E9D266D}"/>
                </a:ext>
              </a:extLst>
            </p:cNvPr>
            <p:cNvSpPr/>
            <p:nvPr userDrawn="1"/>
          </p:nvSpPr>
          <p:spPr>
            <a:xfrm>
              <a:off x="2711" y="2813"/>
              <a:ext cx="488" cy="682"/>
            </a:xfrm>
            <a:custGeom>
              <a:avLst/>
              <a:gdLst/>
              <a:ahLst/>
              <a:cxnLst>
                <a:cxn ang="0">
                  <a:pos x="396" y="136"/>
                </a:cxn>
                <a:cxn ang="0">
                  <a:pos x="322" y="124"/>
                </a:cxn>
                <a:cxn ang="0">
                  <a:pos x="294" y="124"/>
                </a:cxn>
                <a:cxn ang="0">
                  <a:pos x="248" y="126"/>
                </a:cxn>
                <a:cxn ang="0">
                  <a:pos x="210" y="136"/>
                </a:cxn>
                <a:cxn ang="0">
                  <a:pos x="186" y="152"/>
                </a:cxn>
                <a:cxn ang="0">
                  <a:pos x="178" y="174"/>
                </a:cxn>
                <a:cxn ang="0">
                  <a:pos x="178" y="180"/>
                </a:cxn>
                <a:cxn ang="0">
                  <a:pos x="188" y="202"/>
                </a:cxn>
                <a:cxn ang="0">
                  <a:pos x="220" y="228"/>
                </a:cxn>
                <a:cxn ang="0">
                  <a:pos x="264" y="254"/>
                </a:cxn>
                <a:cxn ang="0">
                  <a:pos x="316" y="282"/>
                </a:cxn>
                <a:cxn ang="0">
                  <a:pos x="370" y="314"/>
                </a:cxn>
                <a:cxn ang="0">
                  <a:pos x="424" y="354"/>
                </a:cxn>
                <a:cxn ang="0">
                  <a:pos x="446" y="380"/>
                </a:cxn>
                <a:cxn ang="0">
                  <a:pos x="464" y="410"/>
                </a:cxn>
                <a:cxn ang="0">
                  <a:pos x="476" y="444"/>
                </a:cxn>
                <a:cxn ang="0">
                  <a:pos x="480" y="482"/>
                </a:cxn>
                <a:cxn ang="0">
                  <a:pos x="480" y="504"/>
                </a:cxn>
                <a:cxn ang="0">
                  <a:pos x="470" y="546"/>
                </a:cxn>
                <a:cxn ang="0">
                  <a:pos x="450" y="582"/>
                </a:cxn>
                <a:cxn ang="0">
                  <a:pos x="422" y="612"/>
                </a:cxn>
                <a:cxn ang="0">
                  <a:pos x="386" y="636"/>
                </a:cxn>
                <a:cxn ang="0">
                  <a:pos x="342" y="656"/>
                </a:cxn>
                <a:cxn ang="0">
                  <a:pos x="292" y="668"/>
                </a:cxn>
                <a:cxn ang="0">
                  <a:pos x="234" y="674"/>
                </a:cxn>
                <a:cxn ang="0">
                  <a:pos x="204" y="676"/>
                </a:cxn>
                <a:cxn ang="0">
                  <a:pos x="150" y="674"/>
                </a:cxn>
                <a:cxn ang="0">
                  <a:pos x="58" y="658"/>
                </a:cxn>
                <a:cxn ang="0">
                  <a:pos x="12" y="510"/>
                </a:cxn>
                <a:cxn ang="0">
                  <a:pos x="54" y="522"/>
                </a:cxn>
                <a:cxn ang="0">
                  <a:pos x="130" y="542"/>
                </a:cxn>
                <a:cxn ang="0">
                  <a:pos x="184" y="550"/>
                </a:cxn>
                <a:cxn ang="0">
                  <a:pos x="210" y="552"/>
                </a:cxn>
                <a:cxn ang="0">
                  <a:pos x="244" y="548"/>
                </a:cxn>
                <a:cxn ang="0">
                  <a:pos x="274" y="536"/>
                </a:cxn>
                <a:cxn ang="0">
                  <a:pos x="296" y="516"/>
                </a:cxn>
                <a:cxn ang="0">
                  <a:pos x="304" y="488"/>
                </a:cxn>
                <a:cxn ang="0">
                  <a:pos x="304" y="480"/>
                </a:cxn>
                <a:cxn ang="0">
                  <a:pos x="294" y="460"/>
                </a:cxn>
                <a:cxn ang="0">
                  <a:pos x="266" y="436"/>
                </a:cxn>
                <a:cxn ang="0">
                  <a:pos x="222" y="410"/>
                </a:cxn>
                <a:cxn ang="0">
                  <a:pos x="166" y="380"/>
                </a:cxn>
                <a:cxn ang="0">
                  <a:pos x="110" y="346"/>
                </a:cxn>
                <a:cxn ang="0">
                  <a:pos x="56" y="298"/>
                </a:cxn>
                <a:cxn ang="0">
                  <a:pos x="34" y="272"/>
                </a:cxn>
                <a:cxn ang="0">
                  <a:pos x="16" y="240"/>
                </a:cxn>
                <a:cxn ang="0">
                  <a:pos x="4" y="208"/>
                </a:cxn>
                <a:cxn ang="0">
                  <a:pos x="0" y="174"/>
                </a:cxn>
                <a:cxn ang="0">
                  <a:pos x="2" y="154"/>
                </a:cxn>
                <a:cxn ang="0">
                  <a:pos x="12" y="116"/>
                </a:cxn>
                <a:cxn ang="0">
                  <a:pos x="32" y="84"/>
                </a:cxn>
                <a:cxn ang="0">
                  <a:pos x="60" y="56"/>
                </a:cxn>
                <a:cxn ang="0">
                  <a:pos x="94" y="34"/>
                </a:cxn>
                <a:cxn ang="0">
                  <a:pos x="136" y="18"/>
                </a:cxn>
                <a:cxn ang="0">
                  <a:pos x="184" y="6"/>
                </a:cxn>
                <a:cxn ang="0">
                  <a:pos x="236" y="0"/>
                </a:cxn>
                <a:cxn ang="0">
                  <a:pos x="264" y="0"/>
                </a:cxn>
                <a:cxn ang="0">
                  <a:pos x="344" y="4"/>
                </a:cxn>
                <a:cxn ang="0">
                  <a:pos x="396" y="136"/>
                </a:cxn>
              </a:cxnLst>
              <a:rect l="0" t="0" r="r" b="b"/>
              <a:pathLst>
                <a:path w="480" h="676">
                  <a:moveTo>
                    <a:pt x="396" y="136"/>
                  </a:moveTo>
                  <a:lnTo>
                    <a:pt x="396" y="136"/>
                  </a:lnTo>
                  <a:lnTo>
                    <a:pt x="346" y="128"/>
                  </a:lnTo>
                  <a:lnTo>
                    <a:pt x="322" y="124"/>
                  </a:lnTo>
                  <a:lnTo>
                    <a:pt x="294" y="124"/>
                  </a:lnTo>
                  <a:lnTo>
                    <a:pt x="294" y="124"/>
                  </a:lnTo>
                  <a:lnTo>
                    <a:pt x="270" y="124"/>
                  </a:lnTo>
                  <a:lnTo>
                    <a:pt x="248" y="126"/>
                  </a:lnTo>
                  <a:lnTo>
                    <a:pt x="228" y="130"/>
                  </a:lnTo>
                  <a:lnTo>
                    <a:pt x="210" y="136"/>
                  </a:lnTo>
                  <a:lnTo>
                    <a:pt x="196" y="144"/>
                  </a:lnTo>
                  <a:lnTo>
                    <a:pt x="186" y="152"/>
                  </a:lnTo>
                  <a:lnTo>
                    <a:pt x="180" y="162"/>
                  </a:lnTo>
                  <a:lnTo>
                    <a:pt x="178" y="174"/>
                  </a:lnTo>
                  <a:lnTo>
                    <a:pt x="178" y="174"/>
                  </a:lnTo>
                  <a:lnTo>
                    <a:pt x="178" y="180"/>
                  </a:lnTo>
                  <a:lnTo>
                    <a:pt x="180" y="188"/>
                  </a:lnTo>
                  <a:lnTo>
                    <a:pt x="188" y="202"/>
                  </a:lnTo>
                  <a:lnTo>
                    <a:pt x="202" y="214"/>
                  </a:lnTo>
                  <a:lnTo>
                    <a:pt x="220" y="228"/>
                  </a:lnTo>
                  <a:lnTo>
                    <a:pt x="240" y="242"/>
                  </a:lnTo>
                  <a:lnTo>
                    <a:pt x="264" y="254"/>
                  </a:lnTo>
                  <a:lnTo>
                    <a:pt x="316" y="282"/>
                  </a:lnTo>
                  <a:lnTo>
                    <a:pt x="316" y="282"/>
                  </a:lnTo>
                  <a:lnTo>
                    <a:pt x="342" y="298"/>
                  </a:lnTo>
                  <a:lnTo>
                    <a:pt x="370" y="314"/>
                  </a:lnTo>
                  <a:lnTo>
                    <a:pt x="398" y="332"/>
                  </a:lnTo>
                  <a:lnTo>
                    <a:pt x="424" y="354"/>
                  </a:lnTo>
                  <a:lnTo>
                    <a:pt x="436" y="366"/>
                  </a:lnTo>
                  <a:lnTo>
                    <a:pt x="446" y="380"/>
                  </a:lnTo>
                  <a:lnTo>
                    <a:pt x="456" y="394"/>
                  </a:lnTo>
                  <a:lnTo>
                    <a:pt x="464" y="410"/>
                  </a:lnTo>
                  <a:lnTo>
                    <a:pt x="472" y="426"/>
                  </a:lnTo>
                  <a:lnTo>
                    <a:pt x="476" y="444"/>
                  </a:lnTo>
                  <a:lnTo>
                    <a:pt x="480" y="462"/>
                  </a:lnTo>
                  <a:lnTo>
                    <a:pt x="480" y="482"/>
                  </a:lnTo>
                  <a:lnTo>
                    <a:pt x="480" y="482"/>
                  </a:lnTo>
                  <a:lnTo>
                    <a:pt x="480" y="504"/>
                  </a:lnTo>
                  <a:lnTo>
                    <a:pt x="476" y="526"/>
                  </a:lnTo>
                  <a:lnTo>
                    <a:pt x="470" y="546"/>
                  </a:lnTo>
                  <a:lnTo>
                    <a:pt x="460" y="564"/>
                  </a:lnTo>
                  <a:lnTo>
                    <a:pt x="450" y="582"/>
                  </a:lnTo>
                  <a:lnTo>
                    <a:pt x="436" y="598"/>
                  </a:lnTo>
                  <a:lnTo>
                    <a:pt x="422" y="612"/>
                  </a:lnTo>
                  <a:lnTo>
                    <a:pt x="404" y="626"/>
                  </a:lnTo>
                  <a:lnTo>
                    <a:pt x="386" y="636"/>
                  </a:lnTo>
                  <a:lnTo>
                    <a:pt x="364" y="648"/>
                  </a:lnTo>
                  <a:lnTo>
                    <a:pt x="342" y="656"/>
                  </a:lnTo>
                  <a:lnTo>
                    <a:pt x="318" y="662"/>
                  </a:lnTo>
                  <a:lnTo>
                    <a:pt x="292" y="668"/>
                  </a:lnTo>
                  <a:lnTo>
                    <a:pt x="264" y="672"/>
                  </a:lnTo>
                  <a:lnTo>
                    <a:pt x="234" y="674"/>
                  </a:lnTo>
                  <a:lnTo>
                    <a:pt x="204" y="676"/>
                  </a:lnTo>
                  <a:lnTo>
                    <a:pt x="204" y="676"/>
                  </a:lnTo>
                  <a:lnTo>
                    <a:pt x="176" y="674"/>
                  </a:lnTo>
                  <a:lnTo>
                    <a:pt x="150" y="674"/>
                  </a:lnTo>
                  <a:lnTo>
                    <a:pt x="104" y="666"/>
                  </a:lnTo>
                  <a:lnTo>
                    <a:pt x="58" y="658"/>
                  </a:lnTo>
                  <a:lnTo>
                    <a:pt x="12" y="646"/>
                  </a:lnTo>
                  <a:lnTo>
                    <a:pt x="12" y="510"/>
                  </a:lnTo>
                  <a:lnTo>
                    <a:pt x="12" y="510"/>
                  </a:lnTo>
                  <a:lnTo>
                    <a:pt x="54" y="522"/>
                  </a:lnTo>
                  <a:lnTo>
                    <a:pt x="102" y="536"/>
                  </a:lnTo>
                  <a:lnTo>
                    <a:pt x="130" y="542"/>
                  </a:lnTo>
                  <a:lnTo>
                    <a:pt x="156" y="546"/>
                  </a:lnTo>
                  <a:lnTo>
                    <a:pt x="184" y="550"/>
                  </a:lnTo>
                  <a:lnTo>
                    <a:pt x="210" y="552"/>
                  </a:lnTo>
                  <a:lnTo>
                    <a:pt x="210" y="552"/>
                  </a:lnTo>
                  <a:lnTo>
                    <a:pt x="228" y="550"/>
                  </a:lnTo>
                  <a:lnTo>
                    <a:pt x="244" y="548"/>
                  </a:lnTo>
                  <a:lnTo>
                    <a:pt x="260" y="542"/>
                  </a:lnTo>
                  <a:lnTo>
                    <a:pt x="274" y="536"/>
                  </a:lnTo>
                  <a:lnTo>
                    <a:pt x="286" y="526"/>
                  </a:lnTo>
                  <a:lnTo>
                    <a:pt x="296" y="516"/>
                  </a:lnTo>
                  <a:lnTo>
                    <a:pt x="302" y="502"/>
                  </a:lnTo>
                  <a:lnTo>
                    <a:pt x="304" y="488"/>
                  </a:lnTo>
                  <a:lnTo>
                    <a:pt x="304" y="488"/>
                  </a:lnTo>
                  <a:lnTo>
                    <a:pt x="304" y="480"/>
                  </a:lnTo>
                  <a:lnTo>
                    <a:pt x="302" y="474"/>
                  </a:lnTo>
                  <a:lnTo>
                    <a:pt x="294" y="460"/>
                  </a:lnTo>
                  <a:lnTo>
                    <a:pt x="282" y="448"/>
                  </a:lnTo>
                  <a:lnTo>
                    <a:pt x="266" y="436"/>
                  </a:lnTo>
                  <a:lnTo>
                    <a:pt x="246" y="424"/>
                  </a:lnTo>
                  <a:lnTo>
                    <a:pt x="222" y="410"/>
                  </a:lnTo>
                  <a:lnTo>
                    <a:pt x="166" y="380"/>
                  </a:lnTo>
                  <a:lnTo>
                    <a:pt x="166" y="380"/>
                  </a:lnTo>
                  <a:lnTo>
                    <a:pt x="138" y="364"/>
                  </a:lnTo>
                  <a:lnTo>
                    <a:pt x="110" y="346"/>
                  </a:lnTo>
                  <a:lnTo>
                    <a:pt x="82" y="324"/>
                  </a:lnTo>
                  <a:lnTo>
                    <a:pt x="56" y="298"/>
                  </a:lnTo>
                  <a:lnTo>
                    <a:pt x="44" y="286"/>
                  </a:lnTo>
                  <a:lnTo>
                    <a:pt x="34" y="272"/>
                  </a:lnTo>
                  <a:lnTo>
                    <a:pt x="24" y="256"/>
                  </a:lnTo>
                  <a:lnTo>
                    <a:pt x="16" y="240"/>
                  </a:lnTo>
                  <a:lnTo>
                    <a:pt x="10" y="224"/>
                  </a:lnTo>
                  <a:lnTo>
                    <a:pt x="4" y="208"/>
                  </a:lnTo>
                  <a:lnTo>
                    <a:pt x="2" y="192"/>
                  </a:lnTo>
                  <a:lnTo>
                    <a:pt x="0" y="174"/>
                  </a:lnTo>
                  <a:lnTo>
                    <a:pt x="0" y="174"/>
                  </a:lnTo>
                  <a:lnTo>
                    <a:pt x="2" y="154"/>
                  </a:lnTo>
                  <a:lnTo>
                    <a:pt x="6" y="134"/>
                  </a:lnTo>
                  <a:lnTo>
                    <a:pt x="12" y="116"/>
                  </a:lnTo>
                  <a:lnTo>
                    <a:pt x="20" y="100"/>
                  </a:lnTo>
                  <a:lnTo>
                    <a:pt x="32" y="84"/>
                  </a:lnTo>
                  <a:lnTo>
                    <a:pt x="44" y="70"/>
                  </a:lnTo>
                  <a:lnTo>
                    <a:pt x="60" y="56"/>
                  </a:lnTo>
                  <a:lnTo>
                    <a:pt x="76" y="44"/>
                  </a:lnTo>
                  <a:lnTo>
                    <a:pt x="94" y="34"/>
                  </a:lnTo>
                  <a:lnTo>
                    <a:pt x="114" y="24"/>
                  </a:lnTo>
                  <a:lnTo>
                    <a:pt x="136" y="18"/>
                  </a:lnTo>
                  <a:lnTo>
                    <a:pt x="160" y="10"/>
                  </a:lnTo>
                  <a:lnTo>
                    <a:pt x="184" y="6"/>
                  </a:lnTo>
                  <a:lnTo>
                    <a:pt x="210" y="2"/>
                  </a:lnTo>
                  <a:lnTo>
                    <a:pt x="236" y="0"/>
                  </a:lnTo>
                  <a:lnTo>
                    <a:pt x="264" y="0"/>
                  </a:lnTo>
                  <a:lnTo>
                    <a:pt x="264" y="0"/>
                  </a:lnTo>
                  <a:lnTo>
                    <a:pt x="304" y="0"/>
                  </a:lnTo>
                  <a:lnTo>
                    <a:pt x="344" y="4"/>
                  </a:lnTo>
                  <a:lnTo>
                    <a:pt x="422" y="12"/>
                  </a:lnTo>
                  <a:lnTo>
                    <a:pt x="396" y="136"/>
                  </a:lnTo>
                  <a:close/>
                </a:path>
              </a:pathLst>
            </a:custGeom>
            <a:solidFill>
              <a:srgbClr val="FFFFFF"/>
            </a:solidFill>
            <a:ln w="9525">
              <a:noFill/>
              <a:round/>
            </a:ln>
            <a:effectLst/>
          </p:spPr>
          <p:txBody>
            <a:bodyPr/>
            <a:lstStyle/>
            <a:p>
              <a:pPr algn="l" eaLnBrk="1" hangingPunct="1">
                <a:defRPr>
                  <a:effectLst/>
                </a:defRPr>
              </a:pPr>
              <a:endParaRPr lang="en-US" sz="1800">
                <a:solidFill>
                  <a:schemeClr val="tx1"/>
                </a:solidFill>
                <a:effectLst/>
                <a:latin typeface="Arial"/>
              </a:endParaRPr>
            </a:p>
          </p:txBody>
        </p:sp>
      </p:grpSp>
    </p:spTree>
    <p:extLst>
      <p:ext uri="{BB962C8B-B14F-4D97-AF65-F5344CB8AC3E}">
        <p14:creationId xmlns:p14="http://schemas.microsoft.com/office/powerpoint/2010/main" val="310590570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ransition/>
  <p:hf hdr="0" ftr="0" dt="0"/>
  <p:txStyles>
    <p:titleStyle>
      <a:lvl1pPr algn="l" rtl="0" eaLnBrk="1" fontAlgn="base" hangingPunct="1">
        <a:spcBef>
          <a:spcPct val="0"/>
        </a:spcBef>
        <a:spcAft>
          <a:spcPct val="0"/>
        </a:spcAft>
        <a:defRPr sz="2400" b="1" baseline="0">
          <a:solidFill>
            <a:schemeClr val="bg1"/>
          </a:solidFill>
          <a:latin typeface="+mn-lt"/>
          <a:ea typeface="+mj-ea"/>
          <a:cs typeface="+mj-cs"/>
        </a:defRPr>
      </a:lvl1pPr>
      <a:lvl2pPr algn="l" rtl="0" eaLnBrk="1" fontAlgn="base" hangingPunct="1">
        <a:spcBef>
          <a:spcPct val="0"/>
        </a:spcBef>
        <a:spcAft>
          <a:spcPct val="0"/>
        </a:spcAft>
        <a:defRPr sz="3000">
          <a:solidFill>
            <a:schemeClr val="tx2"/>
          </a:solidFill>
          <a:latin typeface="Arial Black" pitchFamily="34" charset="0"/>
        </a:defRPr>
      </a:lvl2pPr>
      <a:lvl3pPr algn="l" rtl="0" eaLnBrk="1" fontAlgn="base" hangingPunct="1">
        <a:spcBef>
          <a:spcPct val="0"/>
        </a:spcBef>
        <a:spcAft>
          <a:spcPct val="0"/>
        </a:spcAft>
        <a:defRPr sz="3000">
          <a:solidFill>
            <a:schemeClr val="tx2"/>
          </a:solidFill>
          <a:latin typeface="Arial Black" pitchFamily="34" charset="0"/>
        </a:defRPr>
      </a:lvl3pPr>
      <a:lvl4pPr algn="l" rtl="0" eaLnBrk="1" fontAlgn="base" hangingPunct="1">
        <a:spcBef>
          <a:spcPct val="0"/>
        </a:spcBef>
        <a:spcAft>
          <a:spcPct val="0"/>
        </a:spcAft>
        <a:defRPr sz="3000">
          <a:solidFill>
            <a:schemeClr val="tx2"/>
          </a:solidFill>
          <a:latin typeface="Arial Black" pitchFamily="34" charset="0"/>
        </a:defRPr>
      </a:lvl4pPr>
      <a:lvl5pPr algn="l" rtl="0" eaLnBrk="1" fontAlgn="base" hangingPunct="1">
        <a:spcBef>
          <a:spcPct val="0"/>
        </a:spcBef>
        <a:spcAft>
          <a:spcPct val="0"/>
        </a:spcAft>
        <a:defRPr sz="3000">
          <a:solidFill>
            <a:schemeClr val="tx2"/>
          </a:solidFill>
          <a:latin typeface="Arial Black" pitchFamily="34" charset="0"/>
        </a:defRPr>
      </a:lvl5pPr>
      <a:lvl6pPr marL="457200" algn="l" rtl="0" eaLnBrk="1" fontAlgn="base" hangingPunct="1">
        <a:spcBef>
          <a:spcPct val="0"/>
        </a:spcBef>
        <a:spcAft>
          <a:spcPct val="0"/>
        </a:spcAft>
        <a:defRPr sz="3000">
          <a:solidFill>
            <a:schemeClr val="tx2"/>
          </a:solidFill>
          <a:latin typeface="Arial Black" pitchFamily="34" charset="0"/>
        </a:defRPr>
      </a:lvl6pPr>
      <a:lvl7pPr marL="914400" algn="l" rtl="0" eaLnBrk="1" fontAlgn="base" hangingPunct="1">
        <a:spcBef>
          <a:spcPct val="0"/>
        </a:spcBef>
        <a:spcAft>
          <a:spcPct val="0"/>
        </a:spcAft>
        <a:defRPr sz="3000">
          <a:solidFill>
            <a:schemeClr val="tx2"/>
          </a:solidFill>
          <a:latin typeface="Arial Black" pitchFamily="34" charset="0"/>
        </a:defRPr>
      </a:lvl7pPr>
      <a:lvl8pPr marL="1371600" algn="l" rtl="0" eaLnBrk="1" fontAlgn="base" hangingPunct="1">
        <a:spcBef>
          <a:spcPct val="0"/>
        </a:spcBef>
        <a:spcAft>
          <a:spcPct val="0"/>
        </a:spcAft>
        <a:defRPr sz="3000">
          <a:solidFill>
            <a:schemeClr val="tx2"/>
          </a:solidFill>
          <a:latin typeface="Arial Black" pitchFamily="34" charset="0"/>
        </a:defRPr>
      </a:lvl8pPr>
      <a:lvl9pPr marL="1828800" algn="l" rtl="0" eaLnBrk="1" fontAlgn="base" hangingPunct="1">
        <a:spcBef>
          <a:spcPct val="0"/>
        </a:spcBef>
        <a:spcAft>
          <a:spcPct val="0"/>
        </a:spcAft>
        <a:defRPr sz="3000">
          <a:solidFill>
            <a:schemeClr val="tx2"/>
          </a:solidFill>
          <a:latin typeface="Arial Black" pitchFamily="34" charset="0"/>
        </a:defRPr>
      </a:lvl9pPr>
    </p:titleStyle>
    <p:bodyStyle>
      <a:lvl1pPr marL="180975" indent="-180975" algn="l" rtl="0" eaLnBrk="1" fontAlgn="base" hangingPunct="1">
        <a:spcBef>
          <a:spcPts val="600"/>
        </a:spcBef>
        <a:spcAft>
          <a:spcPct val="0"/>
        </a:spcAft>
        <a:buFont typeface="Arial" pitchFamily="34" charset="0"/>
        <a:buChar char="•"/>
        <a:defRPr sz="1800" baseline="0">
          <a:solidFill>
            <a:schemeClr val="tx1">
              <a:lumMod val="90000"/>
              <a:lumOff val="10000"/>
            </a:schemeClr>
          </a:solidFill>
          <a:latin typeface="+mn-lt"/>
          <a:ea typeface="+mn-ea"/>
          <a:cs typeface="+mn-cs"/>
        </a:defRPr>
      </a:lvl1pPr>
      <a:lvl2pPr marL="452438" indent="-185738" algn="l" rtl="0" eaLnBrk="1" fontAlgn="base" hangingPunct="1">
        <a:spcBef>
          <a:spcPts val="600"/>
        </a:spcBef>
        <a:spcAft>
          <a:spcPct val="0"/>
        </a:spcAft>
        <a:buFont typeface="Arial" pitchFamily="34" charset="0"/>
        <a:buChar char="-"/>
        <a:defRPr sz="1800">
          <a:solidFill>
            <a:schemeClr val="tx1">
              <a:lumMod val="90000"/>
              <a:lumOff val="10000"/>
            </a:schemeClr>
          </a:solidFill>
          <a:latin typeface="+mn-lt"/>
        </a:defRPr>
      </a:lvl2pPr>
      <a:lvl3pPr marL="801688" indent="-228600" algn="l" rtl="0" eaLnBrk="1" fontAlgn="base" hangingPunct="1">
        <a:spcBef>
          <a:spcPts val="600"/>
        </a:spcBef>
        <a:spcAft>
          <a:spcPct val="0"/>
        </a:spcAft>
        <a:buFont typeface="Arial" pitchFamily="34" charset="0"/>
        <a:buChar char="•"/>
        <a:defRPr sz="1600">
          <a:solidFill>
            <a:schemeClr val="tx1">
              <a:lumMod val="90000"/>
              <a:lumOff val="10000"/>
            </a:schemeClr>
          </a:solidFill>
          <a:latin typeface="+mn-lt"/>
        </a:defRPr>
      </a:lvl3pPr>
      <a:lvl4pPr marL="1079500" indent="-193675"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4pPr>
      <a:lvl5pPr marL="1519238" indent="-271463" algn="l" rtl="0" eaLnBrk="1" fontAlgn="base" hangingPunct="1">
        <a:spcBef>
          <a:spcPts val="600"/>
        </a:spcBef>
        <a:spcAft>
          <a:spcPct val="0"/>
        </a:spcAft>
        <a:buFont typeface="Arial" pitchFamily="34" charset="0"/>
        <a:buChar char="•"/>
        <a:defRPr sz="1600" baseline="0">
          <a:solidFill>
            <a:schemeClr val="tx1">
              <a:lumMod val="90000"/>
              <a:lumOff val="10000"/>
            </a:schemeClr>
          </a:solidFill>
          <a:latin typeface="+mn-lt"/>
        </a:defRPr>
      </a:lvl5pPr>
      <a:lvl6pPr marL="2613025" indent="-268288" algn="l" rtl="0" eaLnBrk="1" fontAlgn="base" hangingPunct="1">
        <a:spcBef>
          <a:spcPct val="50000"/>
        </a:spcBef>
        <a:spcAft>
          <a:spcPct val="0"/>
        </a:spcAft>
        <a:buFont typeface="Arial"/>
        <a:buChar char="–"/>
        <a:defRPr sz="2000">
          <a:solidFill>
            <a:schemeClr val="tx1"/>
          </a:solidFill>
          <a:latin typeface="+mn-lt"/>
        </a:defRPr>
      </a:lvl6pPr>
      <a:lvl7pPr marL="3070225" indent="-268288" algn="l" rtl="0" eaLnBrk="1" fontAlgn="base" hangingPunct="1">
        <a:spcBef>
          <a:spcPct val="50000"/>
        </a:spcBef>
        <a:spcAft>
          <a:spcPct val="0"/>
        </a:spcAft>
        <a:buFont typeface="Arial"/>
        <a:buChar char="–"/>
        <a:defRPr sz="2000">
          <a:solidFill>
            <a:schemeClr val="tx1"/>
          </a:solidFill>
          <a:latin typeface="+mn-lt"/>
        </a:defRPr>
      </a:lvl7pPr>
      <a:lvl8pPr marL="3527425" indent="-268288" algn="l" rtl="0" eaLnBrk="1" fontAlgn="base" hangingPunct="1">
        <a:spcBef>
          <a:spcPct val="50000"/>
        </a:spcBef>
        <a:spcAft>
          <a:spcPct val="0"/>
        </a:spcAft>
        <a:buFont typeface="Arial"/>
        <a:buChar char="–"/>
        <a:defRPr sz="2000">
          <a:solidFill>
            <a:schemeClr val="tx1"/>
          </a:solidFill>
          <a:latin typeface="+mn-lt"/>
        </a:defRPr>
      </a:lvl8pPr>
      <a:lvl9pPr marL="3984625" indent="-268288" algn="l" rtl="0" eaLnBrk="1" fontAlgn="base" hangingPunct="1">
        <a:spcBef>
          <a:spcPct val="50000"/>
        </a:spcBef>
        <a:spcAft>
          <a:spcPct val="0"/>
        </a:spcAft>
        <a:buFont typeface="Arial"/>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p-patient.co.uk/weighted-data" TargetMode="Externa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hyperlink" Target="https://gp-patient.co.uk/FAQ"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0.xml"/><Relationship Id="rId1" Type="http://schemas.openxmlformats.org/officeDocument/2006/relationships/slideLayout" Target="../slideLayouts/slideLayout5.xml"/><Relationship Id="rId5" Type="http://schemas.openxmlformats.org/officeDocument/2006/relationships/chart" Target="../charts/chart9.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1.xml"/><Relationship Id="rId1" Type="http://schemas.openxmlformats.org/officeDocument/2006/relationships/slideLayout" Target="../slideLayouts/slideLayout5.xml"/><Relationship Id="rId5" Type="http://schemas.openxmlformats.org/officeDocument/2006/relationships/chart" Target="../charts/chart10.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2.xml"/><Relationship Id="rId1" Type="http://schemas.openxmlformats.org/officeDocument/2006/relationships/slideLayout" Target="../slideLayouts/slideLayout5.xml"/><Relationship Id="rId5" Type="http://schemas.openxmlformats.org/officeDocument/2006/relationships/chart" Target="../charts/chart11.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3.xml"/><Relationship Id="rId1" Type="http://schemas.openxmlformats.org/officeDocument/2006/relationships/slideLayout" Target="../slideLayouts/slideLayout5.xml"/><Relationship Id="rId5" Type="http://schemas.openxmlformats.org/officeDocument/2006/relationships/chart" Target="../charts/chart1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4.xml"/><Relationship Id="rId1" Type="http://schemas.openxmlformats.org/officeDocument/2006/relationships/slideLayout" Target="../slideLayouts/slideLayout5.xml"/><Relationship Id="rId5" Type="http://schemas.openxmlformats.org/officeDocument/2006/relationships/chart" Target="../charts/chart13.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5.xml"/><Relationship Id="rId1" Type="http://schemas.openxmlformats.org/officeDocument/2006/relationships/slideLayout" Target="../slideLayouts/slideLayout5.xml"/><Relationship Id="rId5" Type="http://schemas.openxmlformats.org/officeDocument/2006/relationships/chart" Target="../charts/chart14.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6.xml"/><Relationship Id="rId1" Type="http://schemas.openxmlformats.org/officeDocument/2006/relationships/slideLayout" Target="../slideLayouts/slideLayout5.xml"/><Relationship Id="rId5" Type="http://schemas.openxmlformats.org/officeDocument/2006/relationships/chart" Target="../charts/chart15.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7.xml"/><Relationship Id="rId1" Type="http://schemas.openxmlformats.org/officeDocument/2006/relationships/slideLayout" Target="../slideLayouts/slideLayout5.xml"/><Relationship Id="rId5" Type="http://schemas.openxmlformats.org/officeDocument/2006/relationships/chart" Target="../charts/chart16.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8.xml"/><Relationship Id="rId1" Type="http://schemas.openxmlformats.org/officeDocument/2006/relationships/slideLayout" Target="../slideLayouts/slideLayout5.xml"/><Relationship Id="rId5" Type="http://schemas.openxmlformats.org/officeDocument/2006/relationships/chart" Target="../charts/chart17.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9.xml"/><Relationship Id="rId1" Type="http://schemas.openxmlformats.org/officeDocument/2006/relationships/slideLayout" Target="../slideLayouts/slideLayout5.xml"/><Relationship Id="rId5" Type="http://schemas.openxmlformats.org/officeDocument/2006/relationships/chart" Target="../charts/chart18.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xml"/><Relationship Id="rId1" Type="http://schemas.openxmlformats.org/officeDocument/2006/relationships/slideLayout" Target="../slideLayouts/slideLayout5.xml"/><Relationship Id="rId5" Type="http://schemas.openxmlformats.org/officeDocument/2006/relationships/chart" Target="../charts/char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0.xml"/><Relationship Id="rId1" Type="http://schemas.openxmlformats.org/officeDocument/2006/relationships/slideLayout" Target="../slideLayouts/slideLayout5.xml"/><Relationship Id="rId5" Type="http://schemas.openxmlformats.org/officeDocument/2006/relationships/chart" Target="../charts/chart19.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1.xml"/><Relationship Id="rId1" Type="http://schemas.openxmlformats.org/officeDocument/2006/relationships/slideLayout" Target="../slideLayouts/slideLayout5.xml"/><Relationship Id="rId5" Type="http://schemas.openxmlformats.org/officeDocument/2006/relationships/chart" Target="../charts/chart20.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2.xml"/><Relationship Id="rId1" Type="http://schemas.openxmlformats.org/officeDocument/2006/relationships/slideLayout" Target="../slideLayouts/slideLayout5.xml"/><Relationship Id="rId5" Type="http://schemas.openxmlformats.org/officeDocument/2006/relationships/chart" Target="../charts/chart21.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3.xml"/><Relationship Id="rId1" Type="http://schemas.openxmlformats.org/officeDocument/2006/relationships/slideLayout" Target="../slideLayouts/slideLayout5.xml"/><Relationship Id="rId5" Type="http://schemas.openxmlformats.org/officeDocument/2006/relationships/chart" Target="../charts/chart22.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4.xml"/><Relationship Id="rId1" Type="http://schemas.openxmlformats.org/officeDocument/2006/relationships/slideLayout" Target="../slideLayouts/slideLayout5.xml"/><Relationship Id="rId5" Type="http://schemas.openxmlformats.org/officeDocument/2006/relationships/chart" Target="../charts/chart23.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25.xml"/><Relationship Id="rId1" Type="http://schemas.openxmlformats.org/officeDocument/2006/relationships/slideLayout" Target="../slideLayouts/slideLayout5.xml"/><Relationship Id="rId5" Type="http://schemas.openxmlformats.org/officeDocument/2006/relationships/chart" Target="../charts/chart24.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chart" Target="../charts/char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5.xml"/><Relationship Id="rId5" Type="http://schemas.openxmlformats.org/officeDocument/2006/relationships/chart" Target="../charts/chart3.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chart" Target="../charts/chart4.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chart" Target="../charts/chart5.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chart" Target="../charts/chart6.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8.xml"/><Relationship Id="rId1" Type="http://schemas.openxmlformats.org/officeDocument/2006/relationships/slideLayout" Target="../slideLayouts/slideLayout5.xml"/><Relationship Id="rId5" Type="http://schemas.openxmlformats.org/officeDocument/2006/relationships/chart" Target="../charts/chart7.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9.xml"/><Relationship Id="rId1" Type="http://schemas.openxmlformats.org/officeDocument/2006/relationships/slideLayout" Target="../slideLayouts/slideLayout5.xml"/><Relationship Id="rId5" Type="http://schemas.openxmlformats.org/officeDocument/2006/relationships/chart" Target="../charts/chart8.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a:effectLst/>
      </p:grpSpPr>
      <p:sp>
        <p:nvSpPr>
          <p:cNvPr id="3" name="TextBox 2">
            <a:extLst>
              <a:ext uri="{FF2B5EF4-FFF2-40B4-BE49-F238E27FC236}">
                <a16:creationId xmlns:a16="http://schemas.microsoft.com/office/drawing/2014/main" id="{713EDECA-30C0-48F9-8B21-FC7FFE66AE7A}"/>
              </a:ext>
            </a:extLst>
          </p:cNvPr>
          <p:cNvSpPr txBox="1"/>
          <p:nvPr/>
        </p:nvSpPr>
        <p:spPr>
          <a:xfrm>
            <a:off x="313299" y="1767046"/>
            <a:ext cx="11196994" cy="4416594"/>
          </a:xfrm>
          <a:prstGeom prst="rect">
            <a:avLst/>
          </a:prstGeom>
          <a:noFill/>
          <a:effectLst/>
        </p:spPr>
        <p:txBody>
          <a:bodyPr wrap="square" lIns="0" tIns="0" rIns="0" bIns="0" rtlCol="0">
            <a:spAutoFit/>
          </a:bodyPr>
          <a:lstStyle/>
          <a:p>
            <a:pPr fontAlgn="ctr"/>
            <a:r>
              <a:rPr lang="en-GB" sz="1200">
                <a:effectLst/>
              </a:rPr>
              <a:t>This report contains data collected from patients aged 16+ registered with a GP practice in England.</a:t>
            </a:r>
          </a:p>
          <a:p>
            <a:pPr fontAlgn="ctr"/>
            <a:endParaRPr lang="en-GB" sz="1200">
              <a:effectLst/>
            </a:endParaRPr>
          </a:p>
          <a:p>
            <a:pPr fontAlgn="ctr"/>
            <a:r>
              <a:rPr lang="en-GB" sz="1200">
                <a:effectLst/>
              </a:rPr>
              <a:t>The charts produced in this PowerPoint can be resized and reformatted to meet your needs. The data is available behind the charts should you wish to change the chart type.</a:t>
            </a:r>
          </a:p>
          <a:p>
            <a:pPr fontAlgn="ctr"/>
            <a:endParaRPr lang="en-GB" sz="1200">
              <a:solidFill>
                <a:srgbClr val="000000"/>
              </a:solidFill>
              <a:effectLst/>
            </a:endParaRPr>
          </a:p>
          <a:p>
            <a:pPr fontAlgn="ctr"/>
            <a:r>
              <a:rPr lang="en-GB" sz="1200" b="0" i="0">
                <a:solidFill>
                  <a:srgbClr val="000000"/>
                </a:solidFill>
                <a:effectLst/>
              </a:rPr>
              <a:t>GPPS outputs show the weighted results (unless stated otherwise). Weighting ensures results are more representative of the population of patients aged 16 or over registered with a GP practice.</a:t>
            </a:r>
            <a:endParaRPr lang="en-US" sz="1200" b="0" i="0">
              <a:solidFill>
                <a:srgbClr val="000000"/>
              </a:solidFill>
              <a:effectLst/>
            </a:endParaRPr>
          </a:p>
          <a:p>
            <a:pPr fontAlgn="ctr"/>
            <a:endParaRPr lang="en-GB" sz="1200">
              <a:solidFill>
                <a:srgbClr val="000000"/>
              </a:solidFill>
              <a:effectLst/>
            </a:endParaRPr>
          </a:p>
          <a:p>
            <a:pPr fontAlgn="ctr"/>
            <a:r>
              <a:rPr lang="en-GB" sz="1200" u="sng">
                <a:hlinkClick r:id="rId3"/>
              </a:rPr>
              <a:t>See the GP Patient Survey website for further information about weighting.</a:t>
            </a:r>
            <a:endParaRPr lang="en-GB" sz="1200" u="sng">
              <a:solidFill>
                <a:srgbClr val="0563C1"/>
              </a:solidFill>
            </a:endParaRPr>
          </a:p>
          <a:p>
            <a:pPr fontAlgn="ctr"/>
            <a:endParaRPr lang="en-GB" sz="1200">
              <a:solidFill>
                <a:srgbClr val="000000"/>
              </a:solidFill>
              <a:effectLst/>
            </a:endParaRPr>
          </a:p>
          <a:p>
            <a:pPr fontAlgn="ctr"/>
            <a:r>
              <a:rPr lang="en-GB" sz="1200" b="1" u="sng">
                <a:effectLst/>
              </a:rPr>
              <a:t>Results</a:t>
            </a:r>
            <a:endParaRPr lang="en-GB" sz="1200" b="1" u="sng">
              <a:solidFill>
                <a:srgbClr val="000000"/>
              </a:solidFill>
              <a:effectLst/>
            </a:endParaRPr>
          </a:p>
          <a:p>
            <a:pPr fontAlgn="ctr"/>
            <a:endParaRPr lang="en-GB" sz="1200">
              <a:solidFill>
                <a:srgbClr val="000000"/>
              </a:solidFill>
              <a:effectLst/>
            </a:endParaRPr>
          </a:p>
          <a:p>
            <a:pPr fontAlgn="ctr"/>
            <a:r>
              <a:rPr lang="en-GB" sz="1200">
                <a:effectLst/>
              </a:rPr>
              <a:t>Some of the data may be suppressed and will not be shown in the chart due to low base sizes or data may not be available due to loss of comparability following organisation or questionnaire changes.</a:t>
            </a:r>
          </a:p>
          <a:p>
            <a:pPr fontAlgn="ctr"/>
            <a:endParaRPr lang="en-GB" sz="1200">
              <a:solidFill>
                <a:srgbClr val="000000"/>
              </a:solidFill>
              <a:effectLst/>
            </a:endParaRPr>
          </a:p>
          <a:p>
            <a:pPr fontAlgn="ctr"/>
            <a:r>
              <a:rPr lang="en-GB" sz="1200">
                <a:solidFill>
                  <a:srgbClr val="000000"/>
                </a:solidFill>
                <a:effectLst/>
              </a:rPr>
              <a:t>A percentage that is below 0.5% but greater than 0% will be displayed as 0% as percentages are presented rounded.</a:t>
            </a:r>
          </a:p>
          <a:p>
            <a:pPr fontAlgn="ctr"/>
            <a:endParaRPr lang="en-GB" sz="1200">
              <a:solidFill>
                <a:srgbClr val="000000"/>
              </a:solidFill>
              <a:effectLst/>
            </a:endParaRPr>
          </a:p>
          <a:p>
            <a:pPr lvl="0" fontAlgn="b">
              <a:defRPr>
                <a:effectLst/>
              </a:defRPr>
            </a:pPr>
            <a:r>
              <a:rPr lang="en-GB" sz="1200">
                <a:effectLst/>
              </a:rPr>
              <a:t>Where percentages do not sum to 100%, or individual responses do not sum-up to the combined response, this may be due to respondents being able to select multiple responses or because the individual percentages or numbers for each response have been rounded.</a:t>
            </a:r>
          </a:p>
          <a:p>
            <a:pPr lvl="0" fontAlgn="b">
              <a:defRPr>
                <a:effectLst/>
              </a:defRPr>
            </a:pPr>
            <a:endParaRPr lang="en-GB" sz="1200">
              <a:effectLst/>
            </a:endParaRPr>
          </a:p>
          <a:p>
            <a:pPr fontAlgn="b">
              <a:defRPr>
                <a:effectLst/>
              </a:defRPr>
            </a:pPr>
            <a:r>
              <a:rPr lang="en-GB" sz="1200" b="1" u="sng">
                <a:effectLst/>
              </a:rPr>
              <a:t>More information</a:t>
            </a:r>
            <a:endParaRPr lang="en-GB" sz="1200" b="1" u="sng">
              <a:solidFill>
                <a:srgbClr val="000000"/>
              </a:solidFill>
              <a:effectLst/>
            </a:endParaRPr>
          </a:p>
          <a:p>
            <a:pPr lvl="0" fontAlgn="b">
              <a:defRPr>
                <a:effectLst/>
              </a:defRPr>
            </a:pPr>
            <a:endParaRPr lang="en-GB" sz="1200">
              <a:effectLst/>
            </a:endParaRPr>
          </a:p>
          <a:p>
            <a:pPr lvl="0" fontAlgn="b">
              <a:spcBef>
                <a:spcPct val="0"/>
              </a:spcBef>
              <a:spcAft>
                <a:spcPct val="0"/>
              </a:spcAft>
              <a:defRPr>
                <a:effectLst/>
              </a:defRPr>
            </a:pPr>
            <a:r>
              <a:rPr lang="en-GB" sz="1200">
                <a:effectLst/>
              </a:rPr>
              <a:t>For more information about the survey please see the: </a:t>
            </a:r>
            <a:r>
              <a:rPr lang="fr-FR" sz="1200" u="sng">
                <a:hlinkClick r:id="rId4"/>
              </a:rPr>
              <a:t>GP Patient Survey website FAQ.</a:t>
            </a:r>
            <a:endParaRPr lang="en-GB" sz="1200">
              <a:solidFill>
                <a:srgbClr val="000000"/>
              </a:solidFill>
            </a:endParaRPr>
          </a:p>
          <a:p>
            <a:pPr algn="l"/>
            <a:endParaRPr lang="en-GB" sz="1100">
              <a:effectLst/>
            </a:endParaRPr>
          </a:p>
        </p:txBody>
      </p:sp>
      <p:sp>
        <p:nvSpPr>
          <p:cNvPr id="4" name="Chart_Title" descr="Chart_Title" title="Chart_Title">
            <a:extLst>
              <a:ext uri="{FF2B5EF4-FFF2-40B4-BE49-F238E27FC236}">
                <a16:creationId xmlns:a16="http://schemas.microsoft.com/office/drawing/2014/main" id="{BF28B72C-3B11-4277-B4F2-6A91EDBB0D54}"/>
              </a:ext>
            </a:extLst>
          </p:cNvPr>
          <p:cNvSpPr/>
          <p:nvPr/>
        </p:nvSpPr>
        <p:spPr>
          <a:xfrm>
            <a:off x="0" y="748528"/>
            <a:ext cx="12192000" cy="76029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rtlCol="0" anchor="ctr" anchorCtr="0" compatLnSpc="1">
            <a:prstTxWarp prst="textNoShape">
              <a:avLst/>
            </a:prstTxWarp>
            <a:noAutofit/>
          </a:bodyPr>
          <a:lstStyle/>
          <a:p>
            <a:pPr marL="180975" eaLnBrk="0" fontAlgn="base" hangingPunct="0">
              <a:spcBef>
                <a:spcPct val="20000"/>
              </a:spcBef>
              <a:spcAft>
                <a:spcPct val="0"/>
              </a:spcAft>
            </a:pPr>
            <a:r>
              <a:rPr lang="en-GB" sz="2400" b="1" kern="0">
                <a:solidFill>
                  <a:srgbClr val="FFFFFF"/>
                </a:solidFill>
              </a:rPr>
              <a:t>Technical Details</a:t>
            </a:r>
            <a:endParaRPr lang="en-GB" sz="1600" b="1">
              <a:solidFill>
                <a:srgbClr val="FFFFFF"/>
              </a:solidFill>
              <a:effectLst/>
              <a:latin typeface="Arial"/>
            </a:endParaRPr>
          </a:p>
        </p:txBody>
      </p:sp>
      <p:pic>
        <p:nvPicPr>
          <p:cNvPr id="5" name="Picture 2" descr="R:\Graphics team\Work_2014\ipsos_mori\sri\GPPS\CCG presentation\GPPS_update_logo_white_(emf).emf">
            <a:extLst>
              <a:ext uri="{FF2B5EF4-FFF2-40B4-BE49-F238E27FC236}">
                <a16:creationId xmlns:a16="http://schemas.microsoft.com/office/drawing/2014/main" id="{F8E8F1D6-3A4E-480F-94FD-1AAD72645F47}"/>
              </a:ext>
            </a:extLst>
          </p:cNvPr>
          <p:cNvPicPr>
            <a:picLocks noChangeAspect="1" noChangeArrowheads="1"/>
          </p:cNvPicPr>
          <p:nvPr/>
        </p:nvPicPr>
        <p:blipFill>
          <a:blip r:embed="rId5">
            <a:extLst>
              <a:ext uri="{28A0092B-C50C-407E-A947-70E740481C1C}">
                <a14:useLocalDpi xmlns:a14="http://schemas.microsoft.com/office/drawing/2010/main" val="0"/>
              </a:ext>
            </a:extLst>
          </a:blip>
          <a:stretch>
            <a:fillRect/>
          </a:stretch>
        </p:blipFill>
        <p:spPr>
          <a:xfrm>
            <a:off x="224854" y="220223"/>
            <a:ext cx="2425582" cy="383871"/>
          </a:xfrm>
          <a:prstGeom prst="rect">
            <a:avLst/>
          </a:prstGeom>
          <a:noFill/>
          <a:effectLst/>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A603C17C-DADA-4E1C-8193-567B6DA7F10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Tree>
    <p:extLst>
      <p:ext uri="{BB962C8B-B14F-4D97-AF65-F5344CB8AC3E}">
        <p14:creationId xmlns:p14="http://schemas.microsoft.com/office/powerpoint/2010/main" val="2821534921"/>
      </p:ext>
    </p:extLst>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Q17.  When was your last GP practice appointment?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(86), 2025 (76)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(34), 2025 (33)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In the last 6 months = In the last 3 months + Between 3 and 6 months ago. More than 6 months ago = Between 6 and 12 months ago + More than 12 months ago</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Q18.  Did you do any of the following before trying to get an appointment with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(81), 2025 (74)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(32), 2025 (33)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Q19.  Were you offered the following choices?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(65), 2025 (53)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(24), 2025 (23)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didn’t need a choice’ or ’I can’t remember’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didn’t need a choice’ or ’I can’t remember’  (weighted):  2024 (8) 2025 (10)</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Q20.  How long after you first contacted your GP practice did the appointment take place?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(82), 2025 (74)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(32), 2025 (33)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Q21.  How do you feel about how long you waited for your appointment?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(78), 2025 (63)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(30), 2025 (28)</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(weighted):  2024 (2) 2025 (5)</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Q22.  How did the appointment take place?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(83), 2025 (75)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(32), 2025 (33)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Remote appointment = Over the phone + Over a video call + By text message + By online message. Face-to-face appointment = Face-to-face at my GP practice + Face-to-face at a different general practice location + Face-to-face at my home</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Q23.  Who did you have the appointment with?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(81), 2025 (75)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(32), 2025 (33)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Q24.  During your last appointment, how good was the healthcare professional at listening to you?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(82), 2025 (75)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(32), 2025 (33)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(0) 2025 (0)</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Q25.  During your last appointment, how good was the healthcare professional at treating you with care and concern?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(82), 2025 (75)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(32), 2025 (33)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(0) 2025 (0)</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Q26.  During your last appointment, how good was the healthcare professional at considering your mental wellbeing?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(63), 2025 (57)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(28), 2025 (27)</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(4) 2025 (6)</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  Generally, how easy or difficult is it to contact your GP practice on the phone?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(83), 2025 (73)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(32), 2025 (33)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(2) 2025 (1)</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Q27.  Did you feel that the healthcare professional had all the information they needed about you?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(78), 2025 (73)</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(30), 2025 (32)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(2) 2025 (1)</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Q28.  Did you have confidence and trust in the healthcare professional you saw or spoke to?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(82), 2025 (74)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(32), 2025 (33)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or it didn’t apply’ (weighted):  2024 (0) 2025 (1)</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Q29.  At your last appointment, were you involved as much as you wanted to be in decisions about your care and treatment?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(77), 2025 (70)</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(31), 2025 (31)</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can’t remember or it didn’t apply’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can’t remember or it didn’t apply’ (weighted):  2024 (2) 2025 (3)</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Q30.  What was the outcome of the appointment on this occasion?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(82), 2025 (75)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(32), 2025 (33)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Q31.  Thinking about the reason for your last appointment, were your needs met?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(80), 2025 (74)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(30), 2025 (32)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had an appointment since being registered with current GP practice.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Yes = Yes, definitely + Yes, to some extent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(weighted):  2024 (2) 2025 (1)</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Q32.  Overall, how would you describe your experience of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(88), 2025 (77)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(34), 2025 (34)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Q2.  Generally, how easy or difficult is it to contact your GP practice using their website?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(31), 2025 (45)</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(14), 2025 (24)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(20) 2025 (10)</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Q3.  Generally, how easy or difficult is it to contact your GP practice using the NHS App?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(28), 2025 (38)</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(13), 2025 (20)</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Easy = Very easy + Fairly easy. Difficult = Fairly difficult + Very difficult</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(21) 2025 (13)</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Q4.  Overall, how helpful do you find the reception and administrative team at your GP practice?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(85), 2025 (76)</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(32), 2025 (33)</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Patients who selected ’I don’t know’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Helpful = Very helpful + Fairly helpful. Not helpful = Not very helpful + Not at all helpful</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don’t know’ (weighted):  2024 (2) 2025 (1)</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Q5.  Which of the following online GP services have you used in the last 12 months?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(86), 2025 (77)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(34), 2025 (34)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Q6.  Is there a particular healthcare professional at your GP practice you usually prefer to see or speak to?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(88), 2025 (77)</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(34), 2025 (34)</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full results - Q7.  How often do you get to see or speak to your preferred healthcare professional when you ask to?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(13), 2025 (24)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(4), 2025 (12)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all patients who have a healthcare professional they prefer to see or speak to. Patients who selected ’I haven’t tried’ have been excluded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endParaRPr lang="en-GB" sz="800"/>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r>
              <a:rPr lang="en-GB" sz="800">
                <a:solidFill>
                  <a:srgbClr val="4E5760"/>
                </a:solidFill>
              </a:rPr>
              <a:t>Excluding those who said ’I haven’t tried’ (weighted):  2024 (2) 2025 (2)</a:t>
            </a: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angle 17"/>
          <p:cNvSpPr/>
          <p:nvPr/>
        </p:nvSpPr>
        <p:spPr>
          <a:xfrm>
            <a:off x="159170" y="6152620"/>
            <a:ext cx="8186057" cy="123111"/>
          </a:xfrm>
          <a:prstGeom prst="rect">
            <a:avLst/>
          </a:prstGeom>
        </p:spPr>
        <p:txBody>
          <a:bodyPr wrap="square" lIns="0" tIns="0" bIns="0">
            <a:spAutoFit/>
          </a:bodyPr>
          <a:lstStyle/>
          <a:p>
            <a:pPr eaLnBrk="0" fontAlgn="base" hangingPunct="0">
              <a:spcBef>
                <a:spcPct val="20000"/>
              </a:spcBef>
              <a:spcAft>
                <a:spcPct val="0"/>
              </a:spcAft>
            </a:pPr>
            <a:r>
              <a:rPr lang="en-GB" sz="800">
                <a:latin typeface="Arial (Body)"/>
              </a:rPr>
              <a:t>Note: Differences may not be statistically significant, particularly at practice level due to lower numbers of responses.</a:t>
            </a:r>
          </a:p>
        </p:txBody>
      </p:sp>
      <p:sp>
        <p:nvSpPr>
          <p:cNvPr id="19" name="Chart_Title" descr="Chart_Title" title="Chart_Title">
            <a:extLst>
              <a:ext uri="{FF2B5EF4-FFF2-40B4-BE49-F238E27FC236}">
                <a16:creationId xmlns:a16="http://schemas.microsoft.com/office/drawing/2014/main" id="{F185A5D3-9D20-4E46-928D-C217B06AE4B7}"/>
              </a:ext>
            </a:extLst>
          </p:cNvPr>
          <p:cNvSpPr/>
          <p:nvPr/>
        </p:nvSpPr>
        <p:spPr bwMode="auto">
          <a:xfrm>
            <a:off x="0" y="766523"/>
            <a:ext cx="12192000" cy="609012"/>
          </a:xfrm>
          <a:prstGeom prst="rect">
            <a:avLst/>
          </a:prstGeom>
          <a:solidFill>
            <a:srgbClr val="41B6E6"/>
          </a:solidFill>
          <a:ln w="9525" cap="flat" cmpd="sng" algn="ctr">
            <a:noFill/>
            <a:prstDash val="solid"/>
            <a:round/>
            <a:headEnd type="none" w="med" len="med"/>
            <a:tailEnd type="none" w="med" len="med"/>
          </a:ln>
          <a:effectLst/>
        </p:spPr>
        <p:txBody>
          <a:bodyPr vert="horz" wrap="square" lIns="90000" tIns="72000" rIns="90000" bIns="72000" numCol="1" rtlCol="0" anchor="ctr" anchorCtr="0" compatLnSpc="1">
            <a:prstTxWarp prst="textNoShape">
              <a:avLst/>
            </a:prstTxWarp>
            <a:noAutofit/>
          </a:bodyPr>
          <a:lstStyle/>
          <a:p>
            <a:pPr marL="180975" eaLnBrk="0" fontAlgn="base" hangingPunct="0">
              <a:spcBef>
                <a:spcPct val="20000"/>
              </a:spcBef>
              <a:spcAft>
                <a:spcPct val="0"/>
              </a:spcAft>
            </a:pPr>
            <a:r>
              <a:rPr lang="en-GB" sz="1400" b="1">
                <a:solidFill>
                  <a:srgbClr val="FFFFFF"/>
                </a:solidFill>
                <a:latin typeface="Arial"/>
              </a:rPr>
              <a:t>Showing summary results - Q16.  Overall, how would you describe your experience of contacting your GP practice on this occasion? </a:t>
            </a:r>
          </a:p>
        </p:txBody>
      </p:sp>
      <p:pic>
        <p:nvPicPr>
          <p:cNvPr id="26" name="Picture 2" descr="R:\Graphics team\Work_2014\ipsos_mori\sri\GPPS\CCG presentation\GPPS_update_logo_white_(emf).emf">
            <a:extLst>
              <a:ext uri="{FF2B5EF4-FFF2-40B4-BE49-F238E27FC236}">
                <a16:creationId xmlns:a16="http://schemas.microsoft.com/office/drawing/2014/main" id="{D6136E07-1A33-47E1-999D-26408F46A070}"/>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24854" y="220223"/>
            <a:ext cx="2425582" cy="383871"/>
          </a:xfrm>
          <a:prstGeom prst="rect">
            <a:avLst/>
          </a:prstGeom>
          <a:noFill/>
          <a:extLst>
            <a:ext uri="{909E8E84-426E-40DD-AFC4-6F175D3DCCD1}">
              <a14:hiddenFill xmlns:a14="http://schemas.microsoft.com/office/drawing/2010/main">
                <a:solidFill>
                  <a:srgbClr val="FFFFFF"/>
                </a:solidFill>
              </a14:hiddenFill>
            </a:ext>
          </a:extLst>
        </p:spPr>
      </p:pic>
      <p:sp>
        <p:nvSpPr>
          <p:cNvPr id="10" name="Chart_Weight" descr="Chart_Weight" title="Chart_Weight">
            <a:extLst>
              <a:ext uri="{FF2B5EF4-FFF2-40B4-BE49-F238E27FC236}">
                <a16:creationId xmlns:a16="http://schemas.microsoft.com/office/drawing/2014/main" id="{3EF7B654-CBF1-48B9-8CB4-DFFE13001649}"/>
              </a:ext>
            </a:extLst>
          </p:cNvPr>
          <p:cNvSpPr/>
          <p:nvPr/>
        </p:nvSpPr>
        <p:spPr>
          <a:xfrm>
            <a:off x="9836463" y="1773074"/>
            <a:ext cx="2200309" cy="304800"/>
          </a:xfrm>
          <a:prstGeom prst="rect">
            <a:avLst/>
          </a:prstGeom>
        </p:spPr>
        <p:txBody>
          <a:bodyPr wrap="square">
            <a:spAutoFit/>
          </a:bodyPr>
          <a:lstStyle/>
          <a:p>
            <a:pPr algn="ctr"/>
            <a:r>
              <a:rPr lang="en-GB" sz="1400">
                <a:solidFill>
                  <a:srgbClr val="FF0000"/>
                </a:solidFill>
              </a:rPr>
              <a:t>Weighted data</a:t>
            </a:r>
          </a:p>
        </p:txBody>
      </p:sp>
      <p:sp>
        <p:nvSpPr>
          <p:cNvPr id="4" name="Chart_Filters" descr="Chart_Filters" title="Chart_Filters">
            <a:extLst>
              <a:ext uri="{FF2B5EF4-FFF2-40B4-BE49-F238E27FC236}">
                <a16:creationId xmlns:a16="http://schemas.microsoft.com/office/drawing/2014/main" id="{401C9C17-E14D-4E11-93D0-E529B0C41E89}"/>
              </a:ext>
            </a:extLst>
          </p:cNvPr>
          <p:cNvSpPr txBox="1"/>
          <p:nvPr/>
        </p:nvSpPr>
        <p:spPr>
          <a:xfrm>
            <a:off x="180464" y="1623812"/>
            <a:ext cx="9655997" cy="152400"/>
          </a:xfrm>
          <a:prstGeom prst="rect">
            <a:avLst/>
          </a:prstGeom>
          <a:noFill/>
        </p:spPr>
        <p:txBody>
          <a:bodyPr wrap="square" lIns="0" tIns="0" rIns="0" bIns="0" rtlCol="0">
            <a:spAutoFit/>
          </a:bodyPr>
          <a:lstStyle/>
          <a:p>
            <a:r>
              <a:rPr lang="en-GB" sz="1000"/>
              <a:t>Filters: No filter applied</a:t>
            </a:r>
          </a:p>
        </p:txBody>
      </p:sp>
      <p:sp>
        <p:nvSpPr>
          <p:cNvPr id="15" name="Chart_Base" descr="Chart_Base" title="Chart_Base">
            <a:extLst>
              <a:ext uri="{FF2B5EF4-FFF2-40B4-BE49-F238E27FC236}">
                <a16:creationId xmlns:a16="http://schemas.microsoft.com/office/drawing/2014/main" id="{5704FD7D-68D3-4779-8321-0E207FF306B3}"/>
              </a:ext>
            </a:extLst>
          </p:cNvPr>
          <p:cNvSpPr txBox="1"/>
          <p:nvPr/>
        </p:nvSpPr>
        <p:spPr>
          <a:xfrm>
            <a:off x="159170" y="5908830"/>
            <a:ext cx="11800459" cy="121920"/>
          </a:xfrm>
          <a:prstGeom prst="rect">
            <a:avLst/>
          </a:prstGeom>
          <a:noFill/>
        </p:spPr>
        <p:txBody>
          <a:bodyPr wrap="square" lIns="0" tIns="0" rIns="0" bIns="0" rtlCol="0">
            <a:spAutoFit/>
          </a:bodyPr>
          <a:lstStyle/>
          <a:p>
            <a:r>
              <a:rPr lang="en-GB" sz="800"/>
              <a:t>Unweighted Base: 2024 (86), 2025 (74)</a:t>
            </a:r>
          </a:p>
        </p:txBody>
      </p:sp>
      <p:sp>
        <p:nvSpPr>
          <p:cNvPr id="14" name="Chart_WeightedBase" descr="Chart_WeightedBase" title="Chart_WeightedBase">
            <a:extLst>
              <a:ext uri="{FF2B5EF4-FFF2-40B4-BE49-F238E27FC236}">
                <a16:creationId xmlns:a16="http://schemas.microsoft.com/office/drawing/2014/main" id="{3B4101BB-2882-4212-8DAD-D1A36D2E83A9}"/>
              </a:ext>
            </a:extLst>
          </p:cNvPr>
          <p:cNvSpPr txBox="1"/>
          <p:nvPr/>
        </p:nvSpPr>
        <p:spPr>
          <a:xfrm>
            <a:off x="159170" y="5799228"/>
            <a:ext cx="11800458" cy="121920"/>
          </a:xfrm>
          <a:prstGeom prst="rect">
            <a:avLst/>
          </a:prstGeom>
          <a:noFill/>
        </p:spPr>
        <p:txBody>
          <a:bodyPr wrap="square" lIns="0" tIns="0" rIns="0" bIns="0" rtlCol="0">
            <a:spAutoFit/>
          </a:bodyPr>
          <a:lstStyle/>
          <a:p>
            <a:r>
              <a:rPr lang="en-GB" sz="800"/>
              <a:t>Weighted Base: 2024 (32), 2025 (32)</a:t>
            </a:r>
          </a:p>
        </p:txBody>
      </p:sp>
      <p:sp>
        <p:nvSpPr>
          <p:cNvPr id="11" name="Chart_BaseDescription" descr="Chart_BaseDescription" title="Chart_BaseDescription">
            <a:extLst>
              <a:ext uri="{FF2B5EF4-FFF2-40B4-BE49-F238E27FC236}">
                <a16:creationId xmlns:a16="http://schemas.microsoft.com/office/drawing/2014/main" id="{CA8E841F-9C73-4A34-8D8B-55186235C9E4}"/>
              </a:ext>
            </a:extLst>
          </p:cNvPr>
          <p:cNvSpPr txBox="1"/>
          <p:nvPr/>
        </p:nvSpPr>
        <p:spPr>
          <a:xfrm>
            <a:off x="159170" y="5214091"/>
            <a:ext cx="11877602" cy="121920"/>
          </a:xfrm>
          <a:prstGeom prst="rect">
            <a:avLst/>
          </a:prstGeom>
          <a:noFill/>
        </p:spPr>
        <p:txBody>
          <a:bodyPr wrap="square" lIns="0" tIns="0" rIns="0" bIns="0" rtlCol="0">
            <a:spAutoFit/>
          </a:bodyPr>
          <a:lstStyle/>
          <a:p>
            <a:r>
              <a:rPr lang="en-GB" sz="800"/>
              <a:t>Base: Asked of patients who have tried to contact their GP practice since being registered</a:t>
            </a:r>
          </a:p>
        </p:txBody>
      </p:sp>
      <p:sp>
        <p:nvSpPr>
          <p:cNvPr id="12" name="Chart_SummaryDescription" descr="Chart_SummaryDescription" title="Chart_SummaryDescription">
            <a:extLst>
              <a:ext uri="{FF2B5EF4-FFF2-40B4-BE49-F238E27FC236}">
                <a16:creationId xmlns:a16="http://schemas.microsoft.com/office/drawing/2014/main" id="{5898E149-DE5A-4BA2-AAE9-C3BCD473851F}"/>
              </a:ext>
            </a:extLst>
          </p:cNvPr>
          <p:cNvSpPr txBox="1"/>
          <p:nvPr/>
        </p:nvSpPr>
        <p:spPr>
          <a:xfrm>
            <a:off x="159170" y="5663860"/>
            <a:ext cx="11800458" cy="121920"/>
          </a:xfrm>
          <a:prstGeom prst="rect">
            <a:avLst/>
          </a:prstGeom>
          <a:noFill/>
        </p:spPr>
        <p:txBody>
          <a:bodyPr wrap="square" lIns="0" tIns="0" rIns="0" bIns="0" rtlCol="0">
            <a:spAutoFit/>
          </a:bodyPr>
          <a:lstStyle/>
          <a:p>
            <a:r>
              <a:rPr lang="en-GB" sz="800"/>
              <a:t>Good = Very good + Fairly good. Poor = Fairly poor + Very poor</a:t>
            </a:r>
          </a:p>
        </p:txBody>
      </p:sp>
      <p:pic>
        <p:nvPicPr>
          <p:cNvPr id="16" name="Picture 15">
            <a:extLst>
              <a:ext uri="{FF2B5EF4-FFF2-40B4-BE49-F238E27FC236}">
                <a16:creationId xmlns:a16="http://schemas.microsoft.com/office/drawing/2014/main" id="{6423D487-A5D7-404C-B373-FCE1BAEE529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25742" y="120880"/>
            <a:ext cx="696875" cy="540000"/>
          </a:xfrm>
          <a:prstGeom prst="rect">
            <a:avLst/>
          </a:prstGeom>
        </p:spPr>
      </p:pic>
      <p:sp>
        <p:nvSpPr>
          <p:cNvPr id="13" name="Chart_SuppressedText" descr="Chart_SuppressedText" title="Chart_SuppressedText">
            <a:extLst>
              <a:ext uri="{FF2B5EF4-FFF2-40B4-BE49-F238E27FC236}">
                <a16:creationId xmlns:a16="http://schemas.microsoft.com/office/drawing/2014/main" id="{F76827B8-98A9-4A4B-BDBB-507A3CA5FA01}"/>
              </a:ext>
            </a:extLst>
          </p:cNvPr>
          <p:cNvSpPr/>
          <p:nvPr/>
        </p:nvSpPr>
        <p:spPr>
          <a:xfrm>
            <a:off x="224855" y="2220197"/>
            <a:ext cx="11811918" cy="259080"/>
          </a:xfrm>
          <a:prstGeom prst="rect">
            <a:avLst/>
          </a:prstGeom>
        </p:spPr>
        <p:txBody>
          <a:bodyPr wrap="square">
            <a:spAutoFit/>
          </a:bodyPr>
          <a:lstStyle/>
          <a:p>
            <a:pPr algn="r"/>
            <a:endParaRPr lang="en-GB" sz="1100"/>
          </a:p>
        </p:txBody>
      </p:sp>
      <p:sp>
        <p:nvSpPr>
          <p:cNvPr id="17" name="Chart_ExclusionBase" descr="Chart_ExclusionBase">
            <a:extLst>
              <a:ext uri="{FF2B5EF4-FFF2-40B4-BE49-F238E27FC236}">
                <a16:creationId xmlns:a16="http://schemas.microsoft.com/office/drawing/2014/main" id="{BA833A77-DE6B-4E33-8A83-A74FE26B9C1E}"/>
              </a:ext>
            </a:extLst>
          </p:cNvPr>
          <p:cNvSpPr txBox="1"/>
          <p:nvPr/>
        </p:nvSpPr>
        <p:spPr>
          <a:xfrm>
            <a:off x="159170" y="6037725"/>
            <a:ext cx="11800458" cy="121920"/>
          </a:xfrm>
          <a:prstGeom prst="rect">
            <a:avLst/>
          </a:prstGeom>
          <a:noFill/>
        </p:spPr>
        <p:txBody>
          <a:bodyPr wrap="square" lIns="0" tIns="0" rIns="0" bIns="0" rtlCol="0">
            <a:spAutoFit/>
          </a:bodyPr>
          <a:lstStyle/>
          <a:p>
            <a:endParaRPr lang="en-GB" sz="800">
              <a:solidFill>
                <a:srgbClr val="4E5760"/>
              </a:solidFill>
            </a:endParaRPr>
          </a:p>
        </p:txBody>
      </p:sp>
      <p:sp>
        <p:nvSpPr>
          <p:cNvPr id="22" name="Chart_Selection" descr="Chart_Selection">
            <a:extLst>
              <a:ext uri="{FF2B5EF4-FFF2-40B4-BE49-F238E27FC236}">
                <a16:creationId xmlns:a16="http://schemas.microsoft.com/office/drawing/2014/main" id="{803CBE7F-F161-4FCD-A809-C752B9C7981B}"/>
              </a:ext>
            </a:extLst>
          </p:cNvPr>
          <p:cNvSpPr txBox="1"/>
          <p:nvPr/>
        </p:nvSpPr>
        <p:spPr>
          <a:xfrm>
            <a:off x="180464" y="1464864"/>
            <a:ext cx="9655997" cy="152400"/>
          </a:xfrm>
          <a:prstGeom prst="rect">
            <a:avLst/>
          </a:prstGeom>
          <a:noFill/>
        </p:spPr>
        <p:txBody>
          <a:bodyPr wrap="square" lIns="0" tIns="0" rIns="0" bIns="0" rtlCol="0">
            <a:spAutoFit/>
          </a:bodyPr>
          <a:lstStyle/>
          <a:p>
            <a:r>
              <a:rPr lang="en-GB" sz="1000"/>
              <a:t>Results showing for CLOVER NORTH DARNALL HEALTH CENTRE</a:t>
            </a:r>
          </a:p>
        </p:txBody>
      </p:sp>
      <p:graphicFrame>
        <p:nvGraphicFramePr>
          <p:cNvPr id="27" name="ChartObject"/>
          <p:cNvGraphicFramePr/>
          <p:nvPr/>
        </p:nvGraphicFramePr>
        <p:xfrm>
          <a:off x="127000" y="2413000"/>
          <a:ext cx="11874500" cy="2857500"/>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936527622"/>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20348.0"/>
  <p:tag name="AS_RELEASE_DATE" val="2022.03.14"/>
  <p:tag name="AS_TITLE" val="Aspose.Slides for .NET 4.0 Client Profile"/>
  <p:tag name="AS_VERSION" val="22.3"/>
  <p:tag name="PRESGUID" val="223c9c9d-0fa9-4ad3-a0f6-14cf2c647e40"/>
</p:tagLst>
</file>

<file path=ppt/theme/theme1.xml><?xml version="1.0" encoding="utf-8"?>
<a:theme xmlns:a="http://schemas.openxmlformats.org/drawingml/2006/main" name="UK - Ipsos SRI">
  <a:themeElements>
    <a:clrScheme name="Custom 2">
      <a:dk1>
        <a:srgbClr val="292926"/>
      </a:dk1>
      <a:lt1>
        <a:srgbClr val="FFFFFF"/>
      </a:lt1>
      <a:dk2>
        <a:srgbClr val="639EC8"/>
      </a:dk2>
      <a:lt2>
        <a:srgbClr val="292926"/>
      </a:lt2>
      <a:accent1>
        <a:srgbClr val="639EC8"/>
      </a:accent1>
      <a:accent2>
        <a:srgbClr val="003087"/>
      </a:accent2>
      <a:accent3>
        <a:srgbClr val="00A9CE"/>
      </a:accent3>
      <a:accent4>
        <a:srgbClr val="003087"/>
      </a:accent4>
      <a:accent5>
        <a:srgbClr val="41B6E6"/>
      </a:accent5>
      <a:accent6>
        <a:srgbClr val="005EB8"/>
      </a:accent6>
      <a:hlink>
        <a:srgbClr val="003E74"/>
      </a:hlink>
      <a:folHlink>
        <a:srgbClr val="639EC8"/>
      </a:folHlink>
    </a:clrScheme>
    <a:fontScheme name="Ipsos MORI - TEMPLATE">
      <a:majorFont>
        <a:latin typeface="Arial Black"/>
        <a:ea typeface="Arial Black"/>
        <a:cs typeface="Arial"/>
      </a:majorFont>
      <a:minorFont>
        <a:latin typeface="Arial"/>
        <a:ea typeface="Arial"/>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9525" cap="flat" cmpd="sng" algn="ctr">
          <a:noFill/>
          <a:prstDash val="solid"/>
          <a:round/>
          <a:headEnd type="none" w="med" len="med"/>
          <a:tailEnd type="none" w="med" len="med"/>
        </a:ln>
        <a:effectLst/>
      </a:spPr>
      <a:bodyPr vert="horz" wrap="square" lIns="90000" tIns="72000" rIns="90000" bIns="72000" numCol="1" rtlCol="0" anchor="t" anchorCtr="0" compatLnSpc="1">
        <a:prstTxWarp prst="textNoShape">
          <a:avLst/>
        </a:prstTxWarp>
        <a:noAutofit/>
      </a:bodyPr>
      <a:lstStyle>
        <a:defPPr marL="173038" marR="0" indent="-173038" algn="l" defTabSz="914400" rtl="0" eaLnBrk="1" fontAlgn="base" latinLnBrk="0" hangingPunct="1">
          <a:lnSpc>
            <a:spcPct val="100000"/>
          </a:lnSpc>
          <a:spcBef>
            <a:spcPct val="0"/>
          </a:spcBef>
          <a:spcAft>
            <a:spcPct val="0"/>
          </a:spcAft>
          <a:buClrTx/>
          <a:buSzTx/>
          <a:buFont typeface="Arial" pitchFamily="34" charset="0"/>
          <a:buChar char="•"/>
          <a:tabLst/>
          <a:defRPr kumimoji="0" sz="1800" b="0" i="0" u="none" strike="noStrike" cap="none" normalizeH="0" baseline="0" dirty="0" smtClean="0">
            <a:ln>
              <a:noFill/>
            </a:ln>
            <a:solidFill>
              <a:schemeClr val="bg1"/>
            </a:solidFill>
            <a:effectLst/>
            <a:latin typeface="Arial" charset="0"/>
          </a:defRPr>
        </a:defPPr>
      </a:lstStyle>
    </a:spDef>
    <a:lnDef>
      <a:spPr bwMode="auto">
        <a:solidFill>
          <a:schemeClr val="accent2"/>
        </a:solidFill>
        <a:ln w="9525" cap="flat" cmpd="sng" algn="ctr">
          <a:solidFill>
            <a:schemeClr val="tx1"/>
          </a:solidFill>
          <a:prstDash val="solid"/>
          <a:round/>
          <a:headEnd type="none" w="med" len="med"/>
          <a:tailEnd type="none" w="med" len="med"/>
        </a:ln>
        <a:effectLst/>
      </a:spPr>
      <a:bodyPr/>
      <a:lstStyle/>
    </a:lnDef>
    <a:txDef>
      <a:spPr>
        <a:noFill/>
      </a:spPr>
      <a:bodyPr wrap="square" lIns="0" tIns="0" rIns="0" bIns="0" rtlCol="0">
        <a:spAutoFit/>
      </a:bodyPr>
      <a:lstStyle>
        <a:defPPr algn="l">
          <a:defRPr sz="1800" dirty="0" smtClean="0"/>
        </a:defPPr>
      </a:lstStyle>
    </a:txDef>
  </a:objectDefaults>
  <a:extraClrSchemeLst>
    <a:extraClrScheme>
      <a:clrScheme name="Ipsos MORI -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psos MORI -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psos MORI -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psos MORI -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psos MORI -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psos MORI -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psos MORI -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psos MORI -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psos MORI -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psos MORI -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psos MORI -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Ipsos MORI - TEMPLATE 13">
        <a:dk1>
          <a:srgbClr val="000000"/>
        </a:dk1>
        <a:lt1>
          <a:srgbClr val="FFFFFF"/>
        </a:lt1>
        <a:dk2>
          <a:srgbClr val="4E60A8"/>
        </a:dk2>
        <a:lt2>
          <a:srgbClr val="DDDDDD"/>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4">
        <a:dk1>
          <a:srgbClr val="333333"/>
        </a:dk1>
        <a:lt1>
          <a:srgbClr val="FFFFFF"/>
        </a:lt1>
        <a:dk2>
          <a:srgbClr val="4E60A8"/>
        </a:dk2>
        <a:lt2>
          <a:srgbClr val="DDDDDD"/>
        </a:lt2>
        <a:accent1>
          <a:srgbClr val="BBE0E3"/>
        </a:accent1>
        <a:accent2>
          <a:srgbClr val="333399"/>
        </a:accent2>
        <a:accent3>
          <a:srgbClr val="FFFFFF"/>
        </a:accent3>
        <a:accent4>
          <a:srgbClr val="2A2A2A"/>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psos MORI - TEMPLATE 15">
        <a:dk1>
          <a:srgbClr val="333333"/>
        </a:dk1>
        <a:lt1>
          <a:srgbClr val="FFFFFF"/>
        </a:lt1>
        <a:dk2>
          <a:srgbClr val="4E60A8"/>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
      <a:clrScheme name="Ipsos MORI - TEMPLATE 16">
        <a:dk1>
          <a:srgbClr val="333333"/>
        </a:dk1>
        <a:lt1>
          <a:srgbClr val="FFFFFF"/>
        </a:lt1>
        <a:dk2>
          <a:srgbClr val="003150"/>
        </a:dk2>
        <a:lt2>
          <a:srgbClr val="DDDDDD"/>
        </a:lt2>
        <a:accent1>
          <a:srgbClr val="8C2837"/>
        </a:accent1>
        <a:accent2>
          <a:srgbClr val="64B464"/>
        </a:accent2>
        <a:accent3>
          <a:srgbClr val="FFFFFF"/>
        </a:accent3>
        <a:accent4>
          <a:srgbClr val="2A2A2A"/>
        </a:accent4>
        <a:accent5>
          <a:srgbClr val="C5ACAE"/>
        </a:accent5>
        <a:accent6>
          <a:srgbClr val="5AA35A"/>
        </a:accent6>
        <a:hlink>
          <a:srgbClr val="FAA032"/>
        </a:hlink>
        <a:folHlink>
          <a:srgbClr val="1E50D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Calibri Light" panose="020F0302020204030204"/>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Calibri" panose="020F0502020204030204"/>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TotalTime>
  <Words>3172</Words>
  <Application>Microsoft Office PowerPoint</Application>
  <PresentationFormat>Widescreen</PresentationFormat>
  <Paragraphs>270</Paragraphs>
  <Slides>25</Slides>
  <Notes>25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Arial (Body)</vt:lpstr>
      <vt:lpstr>Arial Black</vt:lpstr>
      <vt:lpstr>Calibri</vt:lpstr>
      <vt:lpstr>UK - Ipsos SRI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Sophie Dowdell</dc:creator>
  <cp:lastModifiedBy>HUGHES, Lynsey (PRIMARY CARE SHEFFIELD LTD)</cp:lastModifiedBy>
  <cp:revision>95</cp:revision>
  <dcterms:created xsi:type="dcterms:W3CDTF">2018-05-30T12:52:08Z</dcterms:created>
  <dcterms:modified xsi:type="dcterms:W3CDTF">2025-07-12T18:14:15Z</dcterms:modified>
</cp:coreProperties>
</file>